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7"/>
  </p:notesMasterIdLst>
  <p:sldIdLst>
    <p:sldId id="256" r:id="rId2"/>
    <p:sldId id="315" r:id="rId3"/>
    <p:sldId id="328" r:id="rId4"/>
    <p:sldId id="331" r:id="rId5"/>
    <p:sldId id="347" r:id="rId6"/>
    <p:sldId id="348" r:id="rId7"/>
    <p:sldId id="349" r:id="rId8"/>
    <p:sldId id="356" r:id="rId9"/>
    <p:sldId id="357" r:id="rId10"/>
    <p:sldId id="350" r:id="rId11"/>
    <p:sldId id="351" r:id="rId12"/>
    <p:sldId id="352" r:id="rId13"/>
    <p:sldId id="358" r:id="rId14"/>
    <p:sldId id="353" r:id="rId15"/>
    <p:sldId id="354" r:id="rId16"/>
    <p:sldId id="359" r:id="rId17"/>
    <p:sldId id="360" r:id="rId18"/>
    <p:sldId id="361" r:id="rId19"/>
    <p:sldId id="362" r:id="rId20"/>
    <p:sldId id="363" r:id="rId21"/>
    <p:sldId id="364" r:id="rId22"/>
    <p:sldId id="365" r:id="rId23"/>
    <p:sldId id="366" r:id="rId24"/>
    <p:sldId id="367" r:id="rId25"/>
    <p:sldId id="368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clrMru>
    <a:srgbClr val="3333FF"/>
    <a:srgbClr val="00CC00"/>
    <a:srgbClr val="008000"/>
    <a:srgbClr val="D60093"/>
    <a:srgbClr val="33CC33"/>
    <a:srgbClr val="FF6600"/>
    <a:srgbClr val="FF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78" autoAdjust="0"/>
    <p:restoredTop sz="88351" autoAdjust="0"/>
  </p:normalViewPr>
  <p:slideViewPr>
    <p:cSldViewPr>
      <p:cViewPr>
        <p:scale>
          <a:sx n="73" d="100"/>
          <a:sy n="73" d="100"/>
        </p:scale>
        <p:origin x="-571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11.wmf"/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0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D29CC6-A2E8-4A35-9D9C-321F44962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01B4E-7658-444A-8822-610D65F756C5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760EF-A8BA-4C6E-9616-08EABD7E5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F0DC-CB00-48CE-A7E9-3BD48A1BFD83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EF425-2540-44CD-B226-0F7262FC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BCB05-D1D9-426D-ADC5-661F2D9644BE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BAB5-FBF3-4C77-8E1B-E81F7C6C6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5D25B-582C-4863-B520-8E73D77E9DBD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095A6-79E4-4281-B323-3E2A325D6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ED0A4-2262-4CB5-B69A-3EDC83E1F30C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88665-1E42-45CC-8590-BB232C019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73C08-4DAC-47B5-974E-27DCED2B6F52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560FE-C6B9-42D1-BA1C-C8CC096D3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4200F-D2DE-4530-B5EE-DD459C0DDC4E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C3FEC7-F417-4D79-BE70-4CEEA1C4A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EB7E-FADA-4FD5-979A-4312AEE17F02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26F14-E440-49BB-B8C6-7AD64FE0D6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2E57-CF31-4E93-A358-61BE5B7851D9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C90AF-1D5A-4918-9EFC-E57F13BD2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8C0C8-2381-48B3-93C3-69EAC9579E2B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28247-0876-430D-932D-AB2DD26AE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00F6E-27DF-475A-8D51-50B4840438EC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C76EC-693D-4425-B9EC-4D3F20613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045EC3D9-13F9-4DF1-A1FE-4B2FCC0155F5}" type="datetime1">
              <a:rPr lang="fr-FR"/>
              <a:pPr>
                <a:defRPr/>
              </a:pPr>
              <a:t>08/05/2012</a:t>
            </a:fld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Discrete StructuresDiscrete Structures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A7CE8F9-3099-4406-9D26-59005F929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0563" y="2349500"/>
            <a:ext cx="3990975" cy="100806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3333FF"/>
                </a:solidFill>
              </a:rPr>
              <a:t>(CSC 102)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365625"/>
            <a:ext cx="5616575" cy="10795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rgbClr val="008000"/>
                </a:solidFill>
              </a:rPr>
              <a:t>Lecture 10</a:t>
            </a:r>
          </a:p>
        </p:txBody>
      </p:sp>
      <p:sp>
        <p:nvSpPr>
          <p:cNvPr id="14339" name="Line 16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0" name="Line 17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971550" y="2511425"/>
            <a:ext cx="5113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Discrete Structures</a:t>
            </a:r>
          </a:p>
        </p:txBody>
      </p:sp>
      <p:sp>
        <p:nvSpPr>
          <p:cNvPr id="14342" name="Line 19"/>
          <p:cNvSpPr>
            <a:spLocks noChangeShapeType="1"/>
          </p:cNvSpPr>
          <p:nvPr/>
        </p:nvSpPr>
        <p:spPr bwMode="auto">
          <a:xfrm>
            <a:off x="395288" y="3213100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3" name="Line 20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4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5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7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8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49" name="Line 23"/>
          <p:cNvSpPr>
            <a:spLocks noChangeShapeType="1"/>
          </p:cNvSpPr>
          <p:nvPr/>
        </p:nvSpPr>
        <p:spPr bwMode="auto">
          <a:xfrm>
            <a:off x="828675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0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1" name="Line 22"/>
          <p:cNvSpPr>
            <a:spLocks noChangeShapeType="1"/>
          </p:cNvSpPr>
          <p:nvPr/>
        </p:nvSpPr>
        <p:spPr bwMode="auto">
          <a:xfrm flipV="1">
            <a:off x="468313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2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3" name="Line 22"/>
          <p:cNvSpPr>
            <a:spLocks noChangeShapeType="1"/>
          </p:cNvSpPr>
          <p:nvPr/>
        </p:nvSpPr>
        <p:spPr bwMode="auto">
          <a:xfrm>
            <a:off x="393700" y="3213100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4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5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6" name="Line 23"/>
          <p:cNvSpPr>
            <a:spLocks noChangeShapeType="1"/>
          </p:cNvSpPr>
          <p:nvPr/>
        </p:nvSpPr>
        <p:spPr bwMode="auto">
          <a:xfrm>
            <a:off x="827088" y="2565400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 flipV="1">
            <a:off x="466725" y="3284538"/>
            <a:ext cx="8280400" cy="1587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755650" y="2492375"/>
            <a:ext cx="0" cy="1008063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360" name="Line 22"/>
          <p:cNvSpPr>
            <a:spLocks noChangeShapeType="1"/>
          </p:cNvSpPr>
          <p:nvPr/>
        </p:nvSpPr>
        <p:spPr bwMode="auto">
          <a:xfrm>
            <a:off x="395288" y="3213100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8" name="Text Box 2"/>
          <p:cNvSpPr txBox="1">
            <a:spLocks noChangeArrowheads="1"/>
          </p:cNvSpPr>
          <p:nvPr/>
        </p:nvSpPr>
        <p:spPr bwMode="auto">
          <a:xfrm>
            <a:off x="785813" y="688975"/>
            <a:ext cx="8072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FF"/>
                </a:solidFill>
              </a:rPr>
              <a:t>Irrational Numbers </a:t>
            </a:r>
          </a:p>
        </p:txBody>
      </p:sp>
      <p:sp>
        <p:nvSpPr>
          <p:cNvPr id="136199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6200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6201" name="Rectangle 8"/>
          <p:cNvSpPr>
            <a:spLocks noChangeArrowheads="1"/>
          </p:cNvSpPr>
          <p:nvPr/>
        </p:nvSpPr>
        <p:spPr bwMode="auto">
          <a:xfrm>
            <a:off x="857250" y="1357313"/>
            <a:ext cx="7818438" cy="508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/>
              <a:t>The number which is not rational is called irrational number. i.e., a  decimal representation which is neither repeating and non recurring. For example</a:t>
            </a:r>
          </a:p>
          <a:p>
            <a:pPr algn="just">
              <a:lnSpc>
                <a:spcPct val="150000"/>
              </a:lnSpc>
            </a:pPr>
            <a:endParaRPr lang="en-US" sz="2400"/>
          </a:p>
          <a:p>
            <a:pPr algn="just">
              <a:lnSpc>
                <a:spcPct val="150000"/>
              </a:lnSpc>
            </a:pPr>
            <a:endParaRPr lang="en-US" sz="2400">
              <a:solidFill>
                <a:srgbClr val="3333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       =1.41421356237309……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Note:</a:t>
            </a:r>
            <a:r>
              <a:rPr lang="en-US" sz="2400"/>
              <a:t> </a:t>
            </a:r>
            <a:r>
              <a:rPr lang="en-US" sz="2400">
                <a:solidFill>
                  <a:srgbClr val="D60093"/>
                </a:solidFill>
              </a:rPr>
              <a:t>Product of two irrational is not irrational.</a:t>
            </a:r>
          </a:p>
          <a:p>
            <a:pPr>
              <a:lnSpc>
                <a:spcPct val="150000"/>
              </a:lnSpc>
            </a:pPr>
            <a:endParaRPr lang="fr-FR" sz="2400">
              <a:solidFill>
                <a:srgbClr val="D60093"/>
              </a:solidFill>
            </a:endParaRPr>
          </a:p>
          <a:p>
            <a:endParaRPr lang="en-US" sz="2000"/>
          </a:p>
          <a:p>
            <a:endParaRPr lang="en-US" sz="2000"/>
          </a:p>
        </p:txBody>
      </p:sp>
      <p:sp>
        <p:nvSpPr>
          <p:cNvPr id="136202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6203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36194" name="Object 2"/>
          <p:cNvGraphicFramePr>
            <a:graphicFrameLocks noChangeAspect="1"/>
          </p:cNvGraphicFramePr>
          <p:nvPr/>
        </p:nvGraphicFramePr>
        <p:xfrm>
          <a:off x="2484438" y="3375025"/>
          <a:ext cx="863600" cy="774700"/>
        </p:xfrm>
        <a:graphic>
          <a:graphicData uri="http://schemas.openxmlformats.org/presentationml/2006/ole">
            <p:oleObj spid="_x0000_s136194" name="Equation" r:id="rId3" imgW="241200" imgH="215640" progId="">
              <p:embed/>
            </p:oleObj>
          </a:graphicData>
        </a:graphic>
      </p:graphicFrame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3635375" y="3429000"/>
          <a:ext cx="792163" cy="792163"/>
        </p:xfrm>
        <a:graphic>
          <a:graphicData uri="http://schemas.openxmlformats.org/presentationml/2006/ole">
            <p:oleObj spid="_x0000_s136195" name="Equation" r:id="rId4" imgW="228600" imgH="228600" progId="">
              <p:embed/>
            </p:oleObj>
          </a:graphicData>
        </a:graphic>
      </p:graphicFrame>
      <p:graphicFrame>
        <p:nvGraphicFramePr>
          <p:cNvPr id="136196" name="Object 4"/>
          <p:cNvGraphicFramePr>
            <a:graphicFrameLocks noChangeAspect="1"/>
          </p:cNvGraphicFramePr>
          <p:nvPr/>
        </p:nvGraphicFramePr>
        <p:xfrm>
          <a:off x="4649788" y="3500438"/>
          <a:ext cx="714375" cy="720725"/>
        </p:xfrm>
        <a:graphic>
          <a:graphicData uri="http://schemas.openxmlformats.org/presentationml/2006/ole">
            <p:oleObj spid="_x0000_s136196" name="Equation" r:id="rId5" imgW="139680" imgH="139680" progId="">
              <p:embed/>
            </p:oleObj>
          </a:graphicData>
        </a:graphic>
      </p:graphicFrame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3059113" y="5357813"/>
          <a:ext cx="2592387" cy="735012"/>
        </p:xfrm>
        <a:graphic>
          <a:graphicData uri="http://schemas.openxmlformats.org/presentationml/2006/ole">
            <p:oleObj spid="_x0000_s136197" name="Equation" r:id="rId6" imgW="761760" imgH="215640" progId="">
              <p:embed/>
            </p:oleObj>
          </a:graphicData>
        </a:graphic>
      </p:graphicFrame>
      <p:graphicFrame>
        <p:nvGraphicFramePr>
          <p:cNvPr id="136205" name="Object 13"/>
          <p:cNvGraphicFramePr>
            <a:graphicFrameLocks noChangeAspect="1"/>
          </p:cNvGraphicFramePr>
          <p:nvPr/>
        </p:nvGraphicFramePr>
        <p:xfrm>
          <a:off x="971550" y="4221163"/>
          <a:ext cx="504825" cy="454025"/>
        </p:xfrm>
        <a:graphic>
          <a:graphicData uri="http://schemas.openxmlformats.org/presentationml/2006/ole">
            <p:oleObj spid="_x0000_s136205" name="Equation" r:id="rId7" imgW="241200" imgH="21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27088" y="655638"/>
            <a:ext cx="29940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7221" name="Rectangle 3"/>
          <p:cNvSpPr>
            <a:spLocks noChangeArrowheads="1"/>
          </p:cNvSpPr>
          <p:nvPr/>
        </p:nvSpPr>
        <p:spPr bwMode="auto">
          <a:xfrm>
            <a:off x="887413" y="1484313"/>
            <a:ext cx="7788275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solidFill>
                  <a:srgbClr val="D60093"/>
                </a:solidFill>
              </a:rPr>
              <a:t>Visualizing some irrational numbers .</a:t>
            </a:r>
          </a:p>
          <a:p>
            <a:endParaRPr lang="en-US" sz="2400">
              <a:solidFill>
                <a:srgbClr val="D60093"/>
              </a:solidFill>
            </a:endParaRPr>
          </a:p>
          <a:p>
            <a:endParaRPr lang="en-US" sz="2400">
              <a:solidFill>
                <a:srgbClr val="D60093"/>
              </a:solidFill>
            </a:endParaRPr>
          </a:p>
        </p:txBody>
      </p:sp>
      <p:sp>
        <p:nvSpPr>
          <p:cNvPr id="137222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3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4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5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6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7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8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29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0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1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4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37235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137218" name="Object 2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137218" name="Equation" r:id="rId3" imgW="114120" imgH="177480" progId="">
              <p:embed/>
            </p:oleObj>
          </a:graphicData>
        </a:graphic>
      </p:graphicFrame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4514850" y="3340100"/>
          <a:ext cx="114300" cy="177800"/>
        </p:xfrm>
        <a:graphic>
          <a:graphicData uri="http://schemas.openxmlformats.org/presentationml/2006/ole">
            <p:oleObj spid="_x0000_s137219" name="Equation" r:id="rId4" imgW="114120" imgH="177480" progId="">
              <p:embed/>
            </p:oleObj>
          </a:graphicData>
        </a:graphic>
      </p:graphicFrame>
      <p:pic>
        <p:nvPicPr>
          <p:cNvPr id="13723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3713" y="2135188"/>
            <a:ext cx="5857875" cy="417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1013" name="Text Box 7"/>
          <p:cNvSpPr txBox="1">
            <a:spLocks noChangeArrowheads="1"/>
          </p:cNvSpPr>
          <p:nvPr/>
        </p:nvSpPr>
        <p:spPr bwMode="auto">
          <a:xfrm>
            <a:off x="857250" y="1389063"/>
            <a:ext cx="7818438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/>
              <a:t>For any real number </a:t>
            </a:r>
            <a:r>
              <a:rPr lang="en-US" sz="2400" i="1">
                <a:solidFill>
                  <a:srgbClr val="3333FF"/>
                </a:solidFill>
              </a:rPr>
              <a:t>x</a:t>
            </a:r>
            <a:r>
              <a:rPr lang="en-US" sz="2400" i="1"/>
              <a:t>, the </a:t>
            </a:r>
            <a:r>
              <a:rPr lang="en-US" sz="2400">
                <a:solidFill>
                  <a:srgbClr val="3333FF"/>
                </a:solidFill>
              </a:rPr>
              <a:t>absolute value of x</a:t>
            </a:r>
            <a:r>
              <a:rPr lang="en-US" sz="2400"/>
              <a:t>, denoted </a:t>
            </a:r>
            <a:r>
              <a:rPr lang="en-US" sz="2400">
                <a:solidFill>
                  <a:srgbClr val="3333FF"/>
                </a:solidFill>
              </a:rPr>
              <a:t>|x|</a:t>
            </a:r>
            <a:r>
              <a:rPr lang="en-US" sz="2400"/>
              <a:t>, is defined as follows:</a:t>
            </a:r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pPr algn="just"/>
            <a:endParaRPr lang="en-US" sz="2400"/>
          </a:p>
          <a:p>
            <a:r>
              <a:rPr lang="en-US" sz="2800">
                <a:solidFill>
                  <a:srgbClr val="D60093"/>
                </a:solidFill>
              </a:rPr>
              <a:t>Examples</a:t>
            </a:r>
          </a:p>
          <a:p>
            <a:endParaRPr lang="en-US" sz="1000">
              <a:solidFill>
                <a:srgbClr val="D60093"/>
              </a:solidFill>
            </a:endParaRPr>
          </a:p>
          <a:p>
            <a:r>
              <a:rPr lang="en-US" sz="2800"/>
              <a:t>|5|= 5,   |-4/7|= -(-4/7)=4/7,     |0|=0</a:t>
            </a:r>
          </a:p>
          <a:p>
            <a:pPr algn="just"/>
            <a:endParaRPr lang="en-US" sz="3600">
              <a:solidFill>
                <a:srgbClr val="3333FF"/>
              </a:solidFill>
            </a:endParaRPr>
          </a:p>
        </p:txBody>
      </p:sp>
      <p:sp>
        <p:nvSpPr>
          <p:cNvPr id="171014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1015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57250" y="692150"/>
            <a:ext cx="7858125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Absolute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1010" name="Object 2"/>
          <p:cNvGraphicFramePr>
            <a:graphicFrameLocks noChangeAspect="1"/>
          </p:cNvGraphicFramePr>
          <p:nvPr/>
        </p:nvGraphicFramePr>
        <p:xfrm>
          <a:off x="2843213" y="2684463"/>
          <a:ext cx="3168650" cy="1392237"/>
        </p:xfrm>
        <a:graphic>
          <a:graphicData uri="http://schemas.openxmlformats.org/presentationml/2006/ole">
            <p:oleObj spid="_x0000_s171010" name="Equation" r:id="rId3" imgW="1041120" imgH="45720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98660" name="Text Box 7"/>
          <p:cNvSpPr txBox="1">
            <a:spLocks noChangeArrowheads="1"/>
          </p:cNvSpPr>
          <p:nvPr/>
        </p:nvSpPr>
        <p:spPr bwMode="auto">
          <a:xfrm>
            <a:off x="857250" y="1389063"/>
            <a:ext cx="7818438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200">
                <a:solidFill>
                  <a:srgbClr val="D60093"/>
                </a:solidFill>
              </a:rPr>
              <a:t>Lemma:</a:t>
            </a:r>
            <a:r>
              <a:rPr lang="en-US" sz="2400">
                <a:solidFill>
                  <a:srgbClr val="3333FF"/>
                </a:solidFill>
              </a:rPr>
              <a:t> For all real numbers </a:t>
            </a:r>
            <a:r>
              <a:rPr lang="en-US" sz="2400" i="1">
                <a:solidFill>
                  <a:srgbClr val="3333FF"/>
                </a:solidFill>
              </a:rPr>
              <a:t>r, −| r | ≤ r ≤ | r |.</a:t>
            </a:r>
          </a:p>
          <a:p>
            <a:pPr algn="just"/>
            <a:endParaRPr lang="en-US" sz="800" i="1">
              <a:solidFill>
                <a:srgbClr val="3333FF"/>
              </a:solidFill>
            </a:endParaRPr>
          </a:p>
          <a:p>
            <a:pPr algn="just"/>
            <a:r>
              <a:rPr lang="en-US" sz="2800" i="1">
                <a:solidFill>
                  <a:srgbClr val="D60093"/>
                </a:solidFill>
              </a:rPr>
              <a:t>Proof:</a:t>
            </a:r>
            <a:r>
              <a:rPr lang="en-US" sz="2400" i="1"/>
              <a:t> Suppose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 i="1"/>
              <a:t> is any real number. We divide into cases according to whether </a:t>
            </a:r>
            <a:r>
              <a:rPr lang="en-US" sz="2400" i="1">
                <a:solidFill>
                  <a:srgbClr val="3333FF"/>
                </a:solidFill>
              </a:rPr>
              <a:t>r ≥ 0</a:t>
            </a:r>
            <a:r>
              <a:rPr lang="en-US" sz="2400" i="1"/>
              <a:t> or </a:t>
            </a:r>
            <a:r>
              <a:rPr lang="en-US" sz="2400" i="1">
                <a:solidFill>
                  <a:srgbClr val="3333FF"/>
                </a:solidFill>
              </a:rPr>
              <a:t>r &lt; 0</a:t>
            </a:r>
            <a:r>
              <a:rPr lang="en-US" sz="2400" i="1"/>
              <a:t>.</a:t>
            </a:r>
          </a:p>
          <a:p>
            <a:pPr algn="just"/>
            <a:endParaRPr lang="en-US" sz="1000" i="1"/>
          </a:p>
          <a:p>
            <a:pPr algn="just"/>
            <a:r>
              <a:rPr lang="en-US" sz="2800" i="1">
                <a:solidFill>
                  <a:srgbClr val="D60093"/>
                </a:solidFill>
              </a:rPr>
              <a:t>Case 1:</a:t>
            </a:r>
            <a:r>
              <a:rPr lang="en-US" sz="2400" i="1">
                <a:solidFill>
                  <a:srgbClr val="3333FF"/>
                </a:solidFill>
              </a:rPr>
              <a:t> (r ≥ 0): </a:t>
            </a:r>
            <a:r>
              <a:rPr lang="en-US" sz="2400" i="1"/>
              <a:t>In this case, by definition of absolute value, </a:t>
            </a:r>
            <a:r>
              <a:rPr lang="en-US" sz="2400" i="1">
                <a:solidFill>
                  <a:srgbClr val="3333FF"/>
                </a:solidFill>
              </a:rPr>
              <a:t>|r| = r </a:t>
            </a:r>
            <a:r>
              <a:rPr lang="en-US" sz="2400" i="1"/>
              <a:t>. Also, since r is positive and </a:t>
            </a:r>
            <a:r>
              <a:rPr lang="en-US" sz="2400" i="1">
                <a:solidFill>
                  <a:srgbClr val="3333FF"/>
                </a:solidFill>
              </a:rPr>
              <a:t>−|r | </a:t>
            </a:r>
            <a:r>
              <a:rPr lang="en-US" sz="2400" i="1"/>
              <a:t>is negative, </a:t>
            </a:r>
            <a:r>
              <a:rPr lang="en-US" sz="2400" i="1">
                <a:solidFill>
                  <a:srgbClr val="3333FF"/>
                </a:solidFill>
              </a:rPr>
              <a:t>−|r | &lt; r . </a:t>
            </a:r>
            <a:r>
              <a:rPr lang="en-US" sz="2400" i="1"/>
              <a:t>Thus it is true that </a:t>
            </a:r>
            <a:r>
              <a:rPr lang="en-US" sz="2400" i="1">
                <a:solidFill>
                  <a:srgbClr val="3333FF"/>
                </a:solidFill>
              </a:rPr>
              <a:t>−|r| ≤ r ≤ |r |.</a:t>
            </a:r>
          </a:p>
          <a:p>
            <a:pPr algn="just"/>
            <a:endParaRPr lang="en-US" sz="1000" i="1">
              <a:solidFill>
                <a:srgbClr val="3333FF"/>
              </a:solidFill>
            </a:endParaRPr>
          </a:p>
          <a:p>
            <a:pPr algn="just"/>
            <a:r>
              <a:rPr lang="en-US" sz="2800">
                <a:solidFill>
                  <a:srgbClr val="D60093"/>
                </a:solidFill>
              </a:rPr>
              <a:t>Case 2:</a:t>
            </a:r>
            <a:r>
              <a:rPr lang="en-US" sz="2400">
                <a:solidFill>
                  <a:srgbClr val="3333FF"/>
                </a:solidFill>
              </a:rPr>
              <a:t> (r&lt;0): </a:t>
            </a:r>
            <a:r>
              <a:rPr lang="en-US" sz="2400"/>
              <a:t>both sides by </a:t>
            </a:r>
            <a:r>
              <a:rPr lang="en-US" sz="2400">
                <a:solidFill>
                  <a:srgbClr val="3333FF"/>
                </a:solidFill>
              </a:rPr>
              <a:t>−1 </a:t>
            </a:r>
            <a:r>
              <a:rPr lang="en-US" sz="2400"/>
              <a:t>gives that </a:t>
            </a:r>
            <a:r>
              <a:rPr lang="en-US" sz="2400">
                <a:solidFill>
                  <a:srgbClr val="3333FF"/>
                </a:solidFill>
              </a:rPr>
              <a:t>−|</a:t>
            </a:r>
            <a:r>
              <a:rPr lang="en-US" sz="2400" i="1">
                <a:solidFill>
                  <a:srgbClr val="3333FF"/>
                </a:solidFill>
              </a:rPr>
              <a:t>r| = r . </a:t>
            </a:r>
            <a:r>
              <a:rPr lang="en-US" sz="2400" i="1"/>
              <a:t>Also, since </a:t>
            </a:r>
            <a:r>
              <a:rPr lang="en-US" sz="2400" i="1">
                <a:solidFill>
                  <a:srgbClr val="3333FF"/>
                </a:solidFill>
              </a:rPr>
              <a:t>r</a:t>
            </a:r>
            <a:r>
              <a:rPr lang="en-US" sz="2400" i="1"/>
              <a:t> is negative and </a:t>
            </a:r>
            <a:r>
              <a:rPr lang="en-US" sz="2400" i="1">
                <a:solidFill>
                  <a:srgbClr val="3333FF"/>
                </a:solidFill>
              </a:rPr>
              <a:t>|r | </a:t>
            </a:r>
            <a:r>
              <a:rPr lang="en-US" sz="2400" i="1"/>
              <a:t>is positive ,</a:t>
            </a:r>
            <a:r>
              <a:rPr lang="en-US" sz="2400" i="1">
                <a:solidFill>
                  <a:srgbClr val="3333FF"/>
                </a:solidFill>
              </a:rPr>
              <a:t>r &lt; |r |. </a:t>
            </a:r>
            <a:r>
              <a:rPr lang="en-US" sz="2400" i="1"/>
              <a:t>Thus it is also true in this case that </a:t>
            </a:r>
            <a:r>
              <a:rPr lang="en-US" sz="2400">
                <a:solidFill>
                  <a:srgbClr val="3333FF"/>
                </a:solidFill>
              </a:rPr>
              <a:t>−|</a:t>
            </a:r>
            <a:r>
              <a:rPr lang="en-US" sz="2400" i="1">
                <a:solidFill>
                  <a:srgbClr val="3333FF"/>
                </a:solidFill>
              </a:rPr>
              <a:t>r| ≤ r ≤ |r |.                    </a:t>
            </a:r>
            <a:r>
              <a:rPr lang="en-US" sz="2400"/>
              <a:t>Hence, in either case,</a:t>
            </a:r>
          </a:p>
          <a:p>
            <a:pPr algn="ctr"/>
            <a:r>
              <a:rPr lang="en-US" sz="3200">
                <a:solidFill>
                  <a:srgbClr val="3333FF"/>
                </a:solidFill>
              </a:rPr>
              <a:t>−|</a:t>
            </a:r>
            <a:r>
              <a:rPr lang="en-US" sz="3200" i="1">
                <a:solidFill>
                  <a:srgbClr val="3333FF"/>
                </a:solidFill>
              </a:rPr>
              <a:t>r| ≤ r ≤ |r |</a:t>
            </a:r>
            <a:endParaRPr lang="en-US" sz="3200">
              <a:solidFill>
                <a:srgbClr val="3333FF"/>
              </a:solidFill>
            </a:endParaRPr>
          </a:p>
        </p:txBody>
      </p:sp>
      <p:sp>
        <p:nvSpPr>
          <p:cNvPr id="19866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866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57250" y="692150"/>
            <a:ext cx="7858125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Absolute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2038" name="Text Box 7"/>
          <p:cNvSpPr txBox="1">
            <a:spLocks noChangeArrowheads="1"/>
          </p:cNvSpPr>
          <p:nvPr/>
        </p:nvSpPr>
        <p:spPr bwMode="auto">
          <a:xfrm>
            <a:off x="785813" y="1347788"/>
            <a:ext cx="8215312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Theorem</a:t>
            </a:r>
            <a:r>
              <a:rPr lang="en-US" sz="2400"/>
              <a:t>:</a:t>
            </a:r>
          </a:p>
          <a:p>
            <a:pPr>
              <a:lnSpc>
                <a:spcPct val="150000"/>
              </a:lnSpc>
            </a:pPr>
            <a:endParaRPr lang="en-US" sz="2400"/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Proof:   </a:t>
            </a:r>
          </a:p>
        </p:txBody>
      </p:sp>
      <p:sp>
        <p:nvSpPr>
          <p:cNvPr id="172039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2040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57250" y="642938"/>
            <a:ext cx="78581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Cont…..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2034" name="Object 2"/>
          <p:cNvGraphicFramePr>
            <a:graphicFrameLocks noChangeAspect="1"/>
          </p:cNvGraphicFramePr>
          <p:nvPr/>
        </p:nvGraphicFramePr>
        <p:xfrm>
          <a:off x="2268538" y="1557338"/>
          <a:ext cx="2714625" cy="928687"/>
        </p:xfrm>
        <a:graphic>
          <a:graphicData uri="http://schemas.openxmlformats.org/presentationml/2006/ole">
            <p:oleObj spid="_x0000_s172034" name="Equation" r:id="rId3" imgW="1409400" imgH="482400" progId="">
              <p:embed/>
            </p:oleObj>
          </a:graphicData>
        </a:graphic>
      </p:graphicFrame>
      <p:graphicFrame>
        <p:nvGraphicFramePr>
          <p:cNvPr id="172035" name="Object 3"/>
          <p:cNvGraphicFramePr>
            <a:graphicFrameLocks noChangeAspect="1"/>
          </p:cNvGraphicFramePr>
          <p:nvPr/>
        </p:nvGraphicFramePr>
        <p:xfrm>
          <a:off x="900113" y="3141663"/>
          <a:ext cx="7842250" cy="2428875"/>
        </p:xfrm>
        <a:graphic>
          <a:graphicData uri="http://schemas.openxmlformats.org/presentationml/2006/ole">
            <p:oleObj spid="_x0000_s172035" name="Equation" r:id="rId4" imgW="4406760" imgH="1320480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73059" name="Text Box 7"/>
          <p:cNvSpPr txBox="1">
            <a:spLocks noChangeArrowheads="1"/>
          </p:cNvSpPr>
          <p:nvPr/>
        </p:nvSpPr>
        <p:spPr bwMode="auto">
          <a:xfrm>
            <a:off x="785813" y="1347788"/>
            <a:ext cx="7889875" cy="514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D60093"/>
                </a:solidFill>
              </a:rPr>
              <a:t>Theorem:</a:t>
            </a:r>
            <a:r>
              <a:rPr lang="en-US" sz="2400">
                <a:solidFill>
                  <a:srgbClr val="3333FF"/>
                </a:solidFill>
              </a:rPr>
              <a:t> For all real numbers x and y, </a:t>
            </a:r>
          </a:p>
          <a:p>
            <a:endParaRPr lang="en-US" sz="800">
              <a:solidFill>
                <a:srgbClr val="3333FF"/>
              </a:solidFill>
            </a:endParaRPr>
          </a:p>
          <a:p>
            <a:pPr algn="ctr"/>
            <a:r>
              <a:rPr lang="en-US" sz="2400">
                <a:solidFill>
                  <a:srgbClr val="D60093"/>
                </a:solidFill>
              </a:rPr>
              <a:t>|x + y| ≤ |x| + |y|.</a:t>
            </a:r>
          </a:p>
          <a:p>
            <a:pPr algn="ctr"/>
            <a:endParaRPr lang="en-US" sz="800">
              <a:solidFill>
                <a:srgbClr val="D60093"/>
              </a:solidFill>
            </a:endParaRPr>
          </a:p>
          <a:p>
            <a:r>
              <a:rPr lang="en-US" sz="2800">
                <a:solidFill>
                  <a:srgbClr val="D60093"/>
                </a:solidFill>
              </a:rPr>
              <a:t>Proof:</a:t>
            </a:r>
            <a:r>
              <a:rPr lang="en-US" sz="2400"/>
              <a:t> Suppose </a:t>
            </a:r>
            <a:r>
              <a:rPr lang="en-US" sz="2400" i="1">
                <a:solidFill>
                  <a:srgbClr val="3333FF"/>
                </a:solidFill>
              </a:rPr>
              <a:t>x</a:t>
            </a:r>
            <a:r>
              <a:rPr lang="en-US" sz="2400" i="1"/>
              <a:t> and </a:t>
            </a:r>
            <a:r>
              <a:rPr lang="en-US" sz="2400" i="1">
                <a:solidFill>
                  <a:srgbClr val="3333FF"/>
                </a:solidFill>
              </a:rPr>
              <a:t>y</a:t>
            </a:r>
            <a:r>
              <a:rPr lang="en-US" sz="2400" i="1"/>
              <a:t>, are any real numbers.</a:t>
            </a:r>
          </a:p>
          <a:p>
            <a:r>
              <a:rPr lang="en-US" sz="2400">
                <a:solidFill>
                  <a:srgbClr val="3333FF"/>
                </a:solidFill>
              </a:rPr>
              <a:t>Case 1: (x + y ≥ 0):</a:t>
            </a:r>
          </a:p>
          <a:p>
            <a:r>
              <a:rPr lang="en-US" sz="2400"/>
              <a:t>In this case,</a:t>
            </a:r>
            <a:r>
              <a:rPr lang="en-US" sz="2400">
                <a:solidFill>
                  <a:srgbClr val="3333FF"/>
                </a:solidFill>
              </a:rPr>
              <a:t>    |x + y| = x + y, </a:t>
            </a:r>
            <a:r>
              <a:rPr lang="en-US" sz="2400" i="1">
                <a:solidFill>
                  <a:srgbClr val="3333FF"/>
                </a:solidFill>
              </a:rPr>
              <a:t>x ≤ |x| and y ≤ |y|.</a:t>
            </a:r>
          </a:p>
          <a:p>
            <a:r>
              <a:rPr lang="en-US" sz="2400"/>
              <a:t>Hence,            </a:t>
            </a:r>
            <a:r>
              <a:rPr lang="en-US" sz="2400">
                <a:solidFill>
                  <a:srgbClr val="3333FF"/>
                </a:solidFill>
              </a:rPr>
              <a:t>|</a:t>
            </a:r>
            <a:r>
              <a:rPr lang="en-US" sz="2400" i="1">
                <a:solidFill>
                  <a:srgbClr val="3333FF"/>
                </a:solidFill>
              </a:rPr>
              <a:t>x + y| = x + y ≤ |x| + |y|.</a:t>
            </a:r>
          </a:p>
          <a:p>
            <a:endParaRPr lang="en-US" sz="1200" i="1">
              <a:solidFill>
                <a:srgbClr val="3333FF"/>
              </a:solidFill>
            </a:endParaRPr>
          </a:p>
          <a:p>
            <a:r>
              <a:rPr lang="en-US" sz="2400">
                <a:solidFill>
                  <a:srgbClr val="3333FF"/>
                </a:solidFill>
              </a:rPr>
              <a:t>Case 2 (x + y&lt;0): </a:t>
            </a:r>
          </a:p>
          <a:p>
            <a:r>
              <a:rPr lang="en-US" sz="2400"/>
              <a:t>In this case,    </a:t>
            </a:r>
            <a:r>
              <a:rPr lang="en-US" sz="2400">
                <a:solidFill>
                  <a:srgbClr val="3333FF"/>
                </a:solidFill>
              </a:rPr>
              <a:t>|x + y| = −(x + y) </a:t>
            </a:r>
          </a:p>
          <a:p>
            <a:r>
              <a:rPr lang="en-US" sz="2400"/>
              <a:t>and also,     </a:t>
            </a:r>
            <a:r>
              <a:rPr lang="en-US" sz="2400">
                <a:solidFill>
                  <a:srgbClr val="3333FF"/>
                </a:solidFill>
              </a:rPr>
              <a:t>−x ≤ |−x| = |x|</a:t>
            </a:r>
            <a:r>
              <a:rPr lang="en-US" sz="2400"/>
              <a:t> and </a:t>
            </a:r>
            <a:r>
              <a:rPr lang="en-US" sz="2400">
                <a:solidFill>
                  <a:srgbClr val="3333FF"/>
                </a:solidFill>
              </a:rPr>
              <a:t>−y ≤ |− y| = |y|.</a:t>
            </a:r>
          </a:p>
          <a:p>
            <a:r>
              <a:rPr lang="en-US" sz="2400"/>
              <a:t>It follows, that</a:t>
            </a:r>
          </a:p>
          <a:p>
            <a:pPr algn="ctr"/>
            <a:r>
              <a:rPr lang="en-US" sz="2400">
                <a:solidFill>
                  <a:srgbClr val="3333FF"/>
                </a:solidFill>
              </a:rPr>
              <a:t>|x + y| = (−x) + (−y) ≤ |x| + |y|.</a:t>
            </a:r>
          </a:p>
          <a:p>
            <a:endParaRPr lang="en-US" sz="800">
              <a:solidFill>
                <a:srgbClr val="3333FF"/>
              </a:solidFill>
            </a:endParaRPr>
          </a:p>
          <a:p>
            <a:r>
              <a:rPr lang="en-US" sz="2400"/>
              <a:t>Hence in both cases    </a:t>
            </a:r>
            <a:r>
              <a:rPr lang="en-US" sz="2400">
                <a:solidFill>
                  <a:srgbClr val="D60093"/>
                </a:solidFill>
              </a:rPr>
              <a:t>|x + y| ≤ |x| + |y|</a:t>
            </a:r>
          </a:p>
        </p:txBody>
      </p:sp>
      <p:sp>
        <p:nvSpPr>
          <p:cNvPr id="173060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3061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17563" y="684213"/>
            <a:ext cx="7858125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Triangular Inequality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99683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9684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9685" name="Rectangle 9"/>
          <p:cNvSpPr>
            <a:spLocks noChangeArrowheads="1"/>
          </p:cNvSpPr>
          <p:nvPr/>
        </p:nvSpPr>
        <p:spPr bwMode="auto">
          <a:xfrm>
            <a:off x="817563" y="1408113"/>
            <a:ext cx="785812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Given any real number </a:t>
            </a:r>
            <a:r>
              <a:rPr lang="en-US" sz="2400" i="1"/>
              <a:t>x, the </a:t>
            </a:r>
            <a:r>
              <a:rPr lang="en-US" sz="2400" b="1" i="1">
                <a:solidFill>
                  <a:srgbClr val="3333FF"/>
                </a:solidFill>
              </a:rPr>
              <a:t>floor of x</a:t>
            </a:r>
            <a:r>
              <a:rPr lang="en-US" sz="2400" b="1" i="1"/>
              <a:t>, denoted       , </a:t>
            </a:r>
            <a:r>
              <a:rPr lang="en-US" sz="2400"/>
              <a:t>is defined as follows:</a:t>
            </a:r>
          </a:p>
          <a:p>
            <a:endParaRPr lang="en-US" sz="2400"/>
          </a:p>
          <a:p>
            <a:r>
              <a:rPr lang="en-US" sz="2400" i="1"/>
              <a:t>      = that unique integer n such that n ≤ x &lt; n + 1.</a:t>
            </a:r>
          </a:p>
          <a:p>
            <a:r>
              <a:rPr lang="en-US" sz="2400"/>
              <a:t>Symbolically, if </a:t>
            </a:r>
            <a:r>
              <a:rPr lang="en-US" sz="2400" i="1"/>
              <a:t>x is a real number and n is an integer, then</a:t>
            </a:r>
          </a:p>
          <a:p>
            <a:pPr algn="ctr"/>
            <a:r>
              <a:rPr lang="pt-BR" sz="2400" i="1"/>
              <a:t>= n ⇔ n ≤ x &lt; n + 1.</a:t>
            </a:r>
            <a:endParaRPr lang="en-US" sz="2400"/>
          </a:p>
        </p:txBody>
      </p:sp>
      <p:sp>
        <p:nvSpPr>
          <p:cNvPr id="9" name="Rectangle 8"/>
          <p:cNvSpPr/>
          <p:nvPr/>
        </p:nvSpPr>
        <p:spPr>
          <a:xfrm>
            <a:off x="827088" y="684213"/>
            <a:ext cx="7500937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Floor and Ceiling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968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3987800"/>
            <a:ext cx="4810125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9688" name="Object 8"/>
          <p:cNvGraphicFramePr>
            <a:graphicFrameLocks noChangeAspect="1"/>
          </p:cNvGraphicFramePr>
          <p:nvPr/>
        </p:nvGraphicFramePr>
        <p:xfrm>
          <a:off x="7691438" y="1412875"/>
          <a:ext cx="481012" cy="458788"/>
        </p:xfrm>
        <a:graphic>
          <a:graphicData uri="http://schemas.openxmlformats.org/presentationml/2006/ole">
            <p:oleObj spid="_x0000_s199688" name="Equation" r:id="rId4" imgW="266400" imgH="253800" progId="">
              <p:embed/>
            </p:oleObj>
          </a:graphicData>
        </a:graphic>
      </p:graphicFrame>
      <p:graphicFrame>
        <p:nvGraphicFramePr>
          <p:cNvPr id="199689" name="Object 9"/>
          <p:cNvGraphicFramePr>
            <a:graphicFrameLocks noChangeAspect="1"/>
          </p:cNvGraphicFramePr>
          <p:nvPr/>
        </p:nvGraphicFramePr>
        <p:xfrm>
          <a:off x="971550" y="2492375"/>
          <a:ext cx="481013" cy="458788"/>
        </p:xfrm>
        <a:graphic>
          <a:graphicData uri="http://schemas.openxmlformats.org/presentationml/2006/ole">
            <p:oleObj spid="_x0000_s199689" name="Equation" r:id="rId5" imgW="266400" imgH="253800" progId="">
              <p:embed/>
            </p:oleObj>
          </a:graphicData>
        </a:graphic>
      </p:graphicFrame>
      <p:graphicFrame>
        <p:nvGraphicFramePr>
          <p:cNvPr id="199690" name="Object 10"/>
          <p:cNvGraphicFramePr>
            <a:graphicFrameLocks noChangeAspect="1"/>
          </p:cNvGraphicFramePr>
          <p:nvPr/>
        </p:nvGraphicFramePr>
        <p:xfrm>
          <a:off x="2867025" y="3617913"/>
          <a:ext cx="481013" cy="458787"/>
        </p:xfrm>
        <a:graphic>
          <a:graphicData uri="http://schemas.openxmlformats.org/presentationml/2006/ole">
            <p:oleObj spid="_x0000_s199690" name="Equation" r:id="rId6" imgW="266400" imgH="253800" progId="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831850" y="620713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Ceiling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887413" y="1484313"/>
            <a:ext cx="7899400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/>
              <a:t>Given any real number </a:t>
            </a:r>
            <a:r>
              <a:rPr lang="en-US" sz="2400" i="1"/>
              <a:t>x, the </a:t>
            </a:r>
            <a:r>
              <a:rPr lang="en-US" sz="2400" b="1" i="1">
                <a:solidFill>
                  <a:srgbClr val="3333FF"/>
                </a:solidFill>
              </a:rPr>
              <a:t>ceiling of x</a:t>
            </a:r>
            <a:r>
              <a:rPr lang="en-US" sz="2400" b="1" i="1"/>
              <a:t>, denoted        ,      </a:t>
            </a:r>
            <a:r>
              <a:rPr lang="en-US" sz="2400"/>
              <a:t>is defined as follows:</a:t>
            </a:r>
          </a:p>
          <a:p>
            <a:endParaRPr lang="en-US" sz="2400"/>
          </a:p>
          <a:p>
            <a:r>
              <a:rPr lang="en-US" sz="2400" i="1"/>
              <a:t>      = that unique integer n such that n − 1 &lt; x ≤ n.</a:t>
            </a:r>
          </a:p>
          <a:p>
            <a:r>
              <a:rPr lang="en-US" sz="2400"/>
              <a:t>Symbolically, if </a:t>
            </a:r>
            <a:r>
              <a:rPr lang="en-US" sz="2400" i="1"/>
              <a:t>x is a real number and n is an integer, then</a:t>
            </a:r>
          </a:p>
          <a:p>
            <a:pPr algn="ctr"/>
            <a:r>
              <a:rPr lang="pt-BR" sz="2400" i="1"/>
              <a:t> = n ⇔ n − 1 &lt; x ≤ n.</a:t>
            </a:r>
            <a:endParaRPr lang="en-US" sz="2400"/>
          </a:p>
        </p:txBody>
      </p:sp>
      <p:sp>
        <p:nvSpPr>
          <p:cNvPr id="201732" name="Line 35"/>
          <p:cNvSpPr>
            <a:spLocks noChangeShapeType="1"/>
          </p:cNvSpPr>
          <p:nvPr/>
        </p:nvSpPr>
        <p:spPr bwMode="auto">
          <a:xfrm>
            <a:off x="755650" y="1268413"/>
            <a:ext cx="770413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3" name="Line 37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4" name="Line 4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5" name="Line 4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6" name="Line 27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7" name="Line 27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8" name="Line 27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39" name="Line 27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0" name="Line 280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1" name="Line 281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2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3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4" name="Line 283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1745" name="Line 284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01746" name="Object 18"/>
          <p:cNvGraphicFramePr>
            <a:graphicFrameLocks noChangeAspect="1"/>
          </p:cNvGraphicFramePr>
          <p:nvPr/>
        </p:nvGraphicFramePr>
        <p:xfrm>
          <a:off x="8072438" y="1500188"/>
          <a:ext cx="490537" cy="466725"/>
        </p:xfrm>
        <a:graphic>
          <a:graphicData uri="http://schemas.openxmlformats.org/presentationml/2006/ole">
            <p:oleObj spid="_x0000_s201746" name="Equation" r:id="rId3" imgW="266400" imgH="253800" progId="">
              <p:embed/>
            </p:oleObj>
          </a:graphicData>
        </a:graphic>
      </p:graphicFrame>
      <p:graphicFrame>
        <p:nvGraphicFramePr>
          <p:cNvPr id="201747" name="Object 19"/>
          <p:cNvGraphicFramePr>
            <a:graphicFrameLocks noChangeAspect="1"/>
          </p:cNvGraphicFramePr>
          <p:nvPr/>
        </p:nvGraphicFramePr>
        <p:xfrm>
          <a:off x="2987675" y="3683000"/>
          <a:ext cx="490538" cy="466725"/>
        </p:xfrm>
        <a:graphic>
          <a:graphicData uri="http://schemas.openxmlformats.org/presentationml/2006/ole">
            <p:oleObj spid="_x0000_s201747" name="Equation" r:id="rId4" imgW="266400" imgH="253800" progId="">
              <p:embed/>
            </p:oleObj>
          </a:graphicData>
        </a:graphic>
      </p:graphicFrame>
      <p:graphicFrame>
        <p:nvGraphicFramePr>
          <p:cNvPr id="201748" name="Object 20"/>
          <p:cNvGraphicFramePr>
            <a:graphicFrameLocks noChangeAspect="1"/>
          </p:cNvGraphicFramePr>
          <p:nvPr/>
        </p:nvGraphicFramePr>
        <p:xfrm>
          <a:off x="985838" y="2565400"/>
          <a:ext cx="490537" cy="466725"/>
        </p:xfrm>
        <a:graphic>
          <a:graphicData uri="http://schemas.openxmlformats.org/presentationml/2006/ole">
            <p:oleObj spid="_x0000_s201748" name="Equation" r:id="rId5" imgW="266400" imgH="253800" progId="">
              <p:embed/>
            </p:oleObj>
          </a:graphicData>
        </a:graphic>
      </p:graphicFrame>
      <p:pic>
        <p:nvPicPr>
          <p:cNvPr id="201749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87563" y="4292600"/>
            <a:ext cx="4860925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27088" y="655638"/>
            <a:ext cx="6743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532812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0708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0709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0710" name="Rectangle 9"/>
          <p:cNvSpPr>
            <a:spLocks noChangeArrowheads="1"/>
          </p:cNvSpPr>
          <p:nvPr/>
        </p:nvSpPr>
        <p:spPr bwMode="auto">
          <a:xfrm>
            <a:off x="785813" y="1484313"/>
            <a:ext cx="8178800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3333FF"/>
                </a:solidFill>
              </a:rPr>
              <a:t>Compute      </a:t>
            </a:r>
            <a:r>
              <a:rPr lang="en-US" sz="2400" i="1">
                <a:solidFill>
                  <a:srgbClr val="3333FF"/>
                </a:solidFill>
              </a:rPr>
              <a:t>and       for each of the following values of x:</a:t>
            </a:r>
          </a:p>
          <a:p>
            <a:endParaRPr lang="en-US" sz="1000" i="1">
              <a:solidFill>
                <a:srgbClr val="3333FF"/>
              </a:solidFill>
            </a:endParaRPr>
          </a:p>
          <a:p>
            <a:pPr>
              <a:buFontTx/>
              <a:buAutoNum type="alphaLcPeriod"/>
            </a:pPr>
            <a:r>
              <a:rPr lang="en-US" sz="2400">
                <a:solidFill>
                  <a:srgbClr val="3333FF"/>
                </a:solidFill>
              </a:rPr>
              <a:t>  25</a:t>
            </a:r>
            <a:r>
              <a:rPr lang="en-US" sz="2400" i="1">
                <a:solidFill>
                  <a:srgbClr val="3333FF"/>
                </a:solidFill>
              </a:rPr>
              <a:t>/4</a:t>
            </a:r>
          </a:p>
          <a:p>
            <a:pPr>
              <a:buFontTx/>
              <a:buAutoNum type="alphaLcPeriod"/>
            </a:pPr>
            <a:r>
              <a:rPr lang="en-US" sz="2400" i="1">
                <a:solidFill>
                  <a:srgbClr val="3333FF"/>
                </a:solidFill>
              </a:rPr>
              <a:t>  0.999</a:t>
            </a:r>
          </a:p>
          <a:p>
            <a:pPr>
              <a:buFontTx/>
              <a:buAutoNum type="alphaLcPeriod"/>
            </a:pPr>
            <a:r>
              <a:rPr lang="en-US" sz="2400" i="1">
                <a:solidFill>
                  <a:srgbClr val="3333FF"/>
                </a:solidFill>
              </a:rPr>
              <a:t>  −2.01</a:t>
            </a:r>
          </a:p>
          <a:p>
            <a:endParaRPr lang="en-US" sz="1000" i="1">
              <a:solidFill>
                <a:srgbClr val="3333FF"/>
              </a:solidFill>
            </a:endParaRPr>
          </a:p>
          <a:p>
            <a:r>
              <a:rPr lang="en-US" sz="2400">
                <a:solidFill>
                  <a:srgbClr val="D60093"/>
                </a:solidFill>
              </a:rPr>
              <a:t>Solution:</a:t>
            </a:r>
          </a:p>
          <a:p>
            <a:endParaRPr lang="en-US" sz="1000">
              <a:solidFill>
                <a:srgbClr val="D60093"/>
              </a:solidFill>
            </a:endParaRPr>
          </a:p>
          <a:p>
            <a:pPr>
              <a:buFontTx/>
              <a:buAutoNum type="alphaLcPeriod"/>
            </a:pPr>
            <a:r>
              <a:rPr lang="en-US" sz="2400"/>
              <a:t>  25</a:t>
            </a:r>
            <a:r>
              <a:rPr lang="en-US" sz="2400" i="1"/>
              <a:t>/4 = 6.25 and 6 &lt; 6.25 &lt; 7; hence</a:t>
            </a:r>
          </a:p>
          <a:p>
            <a:pPr>
              <a:buFontTx/>
              <a:buAutoNum type="alphaLcPeriod"/>
            </a:pPr>
            <a:endParaRPr lang="en-US" sz="2400" i="1"/>
          </a:p>
          <a:p>
            <a:r>
              <a:rPr lang="en-US" sz="2400"/>
              <a:t>b.  0 </a:t>
            </a:r>
            <a:r>
              <a:rPr lang="en-US" sz="2400" i="1"/>
              <a:t>&lt; 0.999 &lt; 1; hence                                   .</a:t>
            </a:r>
          </a:p>
          <a:p>
            <a:endParaRPr lang="en-US" sz="2400" i="1"/>
          </a:p>
          <a:p>
            <a:r>
              <a:rPr lang="en-US" sz="2400"/>
              <a:t>c.  −3 </a:t>
            </a:r>
            <a:r>
              <a:rPr lang="en-US" sz="2400" i="1"/>
              <a:t>&lt; −2.01 &lt; −2; hence</a:t>
            </a:r>
          </a:p>
        </p:txBody>
      </p:sp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2146300" y="1484313"/>
          <a:ext cx="481013" cy="458787"/>
        </p:xfrm>
        <a:graphic>
          <a:graphicData uri="http://schemas.openxmlformats.org/presentationml/2006/ole">
            <p:oleObj spid="_x0000_s200711" name="Equation" r:id="rId3" imgW="266400" imgH="253800" progId="">
              <p:embed/>
            </p:oleObj>
          </a:graphicData>
        </a:graphic>
      </p:graphicFrame>
      <p:graphicFrame>
        <p:nvGraphicFramePr>
          <p:cNvPr id="200712" name="Object 8"/>
          <p:cNvGraphicFramePr>
            <a:graphicFrameLocks noChangeAspect="1"/>
          </p:cNvGraphicFramePr>
          <p:nvPr/>
        </p:nvGraphicFramePr>
        <p:xfrm>
          <a:off x="3203575" y="1484313"/>
          <a:ext cx="490538" cy="466725"/>
        </p:xfrm>
        <a:graphic>
          <a:graphicData uri="http://schemas.openxmlformats.org/presentationml/2006/ole">
            <p:oleObj spid="_x0000_s200712" name="Equation" r:id="rId4" imgW="266400" imgH="253800" progId="">
              <p:embed/>
            </p:oleObj>
          </a:graphicData>
        </a:graphic>
      </p:graphicFrame>
      <p:graphicFrame>
        <p:nvGraphicFramePr>
          <p:cNvPr id="200713" name="Object 9"/>
          <p:cNvGraphicFramePr>
            <a:graphicFrameLocks noChangeAspect="1"/>
          </p:cNvGraphicFramePr>
          <p:nvPr/>
        </p:nvGraphicFramePr>
        <p:xfrm>
          <a:off x="6156325" y="3789363"/>
          <a:ext cx="2786063" cy="468312"/>
        </p:xfrm>
        <a:graphic>
          <a:graphicData uri="http://schemas.openxmlformats.org/presentationml/2006/ole">
            <p:oleObj spid="_x0000_s200713" name="Equation" r:id="rId5" imgW="1688760" imgH="253800" progId="">
              <p:embed/>
            </p:oleObj>
          </a:graphicData>
        </a:graphic>
      </p:graphicFrame>
      <p:graphicFrame>
        <p:nvGraphicFramePr>
          <p:cNvPr id="200714" name="Object 10"/>
          <p:cNvGraphicFramePr>
            <a:graphicFrameLocks noChangeAspect="1"/>
          </p:cNvGraphicFramePr>
          <p:nvPr/>
        </p:nvGraphicFramePr>
        <p:xfrm>
          <a:off x="4202113" y="4508500"/>
          <a:ext cx="2890837" cy="468313"/>
        </p:xfrm>
        <a:graphic>
          <a:graphicData uri="http://schemas.openxmlformats.org/presentationml/2006/ole">
            <p:oleObj spid="_x0000_s200714" name="Equation" r:id="rId6" imgW="1752480" imgH="253800" progId="">
              <p:embed/>
            </p:oleObj>
          </a:graphicData>
        </a:graphic>
      </p:graphicFrame>
      <p:graphicFrame>
        <p:nvGraphicFramePr>
          <p:cNvPr id="200715" name="Object 11"/>
          <p:cNvGraphicFramePr>
            <a:graphicFrameLocks noChangeAspect="1"/>
          </p:cNvGraphicFramePr>
          <p:nvPr/>
        </p:nvGraphicFramePr>
        <p:xfrm>
          <a:off x="4524375" y="5229225"/>
          <a:ext cx="3143250" cy="468313"/>
        </p:xfrm>
        <a:graphic>
          <a:graphicData uri="http://schemas.openxmlformats.org/presentationml/2006/ole">
            <p:oleObj spid="_x0000_s200715" name="Equation" r:id="rId7" imgW="1904760" imgH="253800" progId="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2755" name="Content Placeholder 2"/>
          <p:cNvSpPr txBox="1">
            <a:spLocks/>
          </p:cNvSpPr>
          <p:nvPr/>
        </p:nvSpPr>
        <p:spPr bwMode="auto">
          <a:xfrm>
            <a:off x="785813" y="1357313"/>
            <a:ext cx="7581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800"/>
          </a:p>
          <a:p>
            <a:pPr marL="342900" indent="-342900" eaLnBrk="0" hangingPunct="0">
              <a:spcBef>
                <a:spcPct val="20000"/>
              </a:spcBef>
            </a:pPr>
            <a:endParaRPr lang="en-US" sz="2800" i="1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275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275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2759" name="Rectangle 12"/>
          <p:cNvSpPr>
            <a:spLocks noChangeArrowheads="1"/>
          </p:cNvSpPr>
          <p:nvPr/>
        </p:nvSpPr>
        <p:spPr bwMode="auto">
          <a:xfrm>
            <a:off x="785813" y="1357313"/>
            <a:ext cx="7962900" cy="353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/>
            <a:r>
              <a:rPr lang="en-US" sz="2400"/>
              <a:t>The 1,370 students at a college are given the opportunity to take buses to an out-of-town game. Each bus holds a maximum of 40 passengers.</a:t>
            </a:r>
          </a:p>
          <a:p>
            <a:pPr marL="342900" indent="-342900" algn="just">
              <a:buFontTx/>
              <a:buAutoNum type="alphaLcPeriod"/>
            </a:pPr>
            <a:r>
              <a:rPr lang="en-US" sz="2400">
                <a:solidFill>
                  <a:srgbClr val="3333FF"/>
                </a:solidFill>
              </a:rPr>
              <a:t>For reasons of economy, the athletic director will send only full buses. What is the maximum number of buses the athletic director will send?</a:t>
            </a:r>
          </a:p>
          <a:p>
            <a:pPr marL="342900" indent="-342900" algn="just">
              <a:buFontTx/>
              <a:buAutoNum type="alphaLcPeriod"/>
            </a:pPr>
            <a:endParaRPr lang="en-US" sz="1000">
              <a:solidFill>
                <a:srgbClr val="3333FF"/>
              </a:solidFill>
            </a:endParaRPr>
          </a:p>
          <a:p>
            <a:pPr marL="342900" indent="-342900" algn="just"/>
            <a:r>
              <a:rPr lang="en-US" sz="2400">
                <a:solidFill>
                  <a:srgbClr val="3333FF"/>
                </a:solidFill>
              </a:rPr>
              <a:t>b. If the athletic director is willing to send one partially filled bus, how many buses will be needed to allow all the students to take the trip?</a:t>
            </a:r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857250" y="642938"/>
            <a:ext cx="750093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2761" name="Object 9"/>
          <p:cNvGraphicFramePr>
            <a:graphicFrameLocks noChangeAspect="1"/>
          </p:cNvGraphicFramePr>
          <p:nvPr/>
        </p:nvGraphicFramePr>
        <p:xfrm>
          <a:off x="857250" y="5000625"/>
          <a:ext cx="5016500" cy="1365250"/>
        </p:xfrm>
        <a:graphic>
          <a:graphicData uri="http://schemas.openxmlformats.org/presentationml/2006/ole">
            <p:oleObj spid="_x0000_s202761" name="Equation" r:id="rId3" imgW="1866600" imgH="507960" progId="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8675" y="655638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dirty="0">
                <a:solidFill>
                  <a:srgbClr val="3333FF"/>
                </a:solidFill>
              </a:rPr>
              <a:t>Previous Lectures Summary</a:t>
            </a:r>
            <a:endParaRPr lang="en-CA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69913" y="1341438"/>
            <a:ext cx="78898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Divisors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Prime Numbers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Fundamental Theorem of Arithmetic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Division Algorithm .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Greatest common divisors.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Least Common Multiple</a:t>
            </a:r>
          </a:p>
          <a:p>
            <a:pPr marL="723900" lvl="2" indent="-365125">
              <a:lnSpc>
                <a:spcPct val="150000"/>
              </a:lnSpc>
              <a:buFontTx/>
              <a:buChar char="•"/>
            </a:pPr>
            <a:r>
              <a:rPr lang="en-US" sz="2800">
                <a:solidFill>
                  <a:srgbClr val="3333FF"/>
                </a:solidFill>
                <a:sym typeface="Symbol" pitchFamily="18" charset="2"/>
              </a:rPr>
              <a:t>Relative Prime</a:t>
            </a:r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5367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27088" y="655638"/>
            <a:ext cx="71008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Values of Floor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3780" name="Text Box 7"/>
          <p:cNvSpPr txBox="1">
            <a:spLocks noChangeArrowheads="1"/>
          </p:cNvSpPr>
          <p:nvPr/>
        </p:nvSpPr>
        <p:spPr bwMode="auto">
          <a:xfrm>
            <a:off x="785813" y="1476375"/>
            <a:ext cx="8215312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endParaRPr lang="en-US" sz="2400"/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3333FF"/>
                </a:solidFill>
              </a:rPr>
              <a:t>Solution: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n-US" sz="2400"/>
              <a:t> </a:t>
            </a:r>
          </a:p>
        </p:txBody>
      </p:sp>
      <p:sp>
        <p:nvSpPr>
          <p:cNvPr id="203781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3782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03783" name="Object 7"/>
          <p:cNvGraphicFramePr>
            <a:graphicFrameLocks noChangeAspect="1"/>
          </p:cNvGraphicFramePr>
          <p:nvPr/>
        </p:nvGraphicFramePr>
        <p:xfrm>
          <a:off x="925513" y="1428750"/>
          <a:ext cx="7861300" cy="642938"/>
        </p:xfrm>
        <a:graphic>
          <a:graphicData uri="http://schemas.openxmlformats.org/presentationml/2006/ole">
            <p:oleObj spid="_x0000_s203783" name="Equation" r:id="rId3" imgW="3340080" imgH="253800" progId="">
              <p:embed/>
            </p:oleObj>
          </a:graphicData>
        </a:graphic>
      </p:graphicFrame>
      <p:graphicFrame>
        <p:nvGraphicFramePr>
          <p:cNvPr id="203784" name="Object 8"/>
          <p:cNvGraphicFramePr>
            <a:graphicFrameLocks noChangeAspect="1"/>
          </p:cNvGraphicFramePr>
          <p:nvPr/>
        </p:nvGraphicFramePr>
        <p:xfrm>
          <a:off x="971550" y="2708275"/>
          <a:ext cx="7500938" cy="2798763"/>
        </p:xfrm>
        <a:graphic>
          <a:graphicData uri="http://schemas.openxmlformats.org/presentationml/2006/ole">
            <p:oleObj spid="_x0000_s203784" name="Equation" r:id="rId4" imgW="3403440" imgH="1143000" progId="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12954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6852" name="Text Box 7"/>
          <p:cNvSpPr txBox="1">
            <a:spLocks noChangeArrowheads="1"/>
          </p:cNvSpPr>
          <p:nvPr/>
        </p:nvSpPr>
        <p:spPr bwMode="auto">
          <a:xfrm>
            <a:off x="858838" y="1398588"/>
            <a:ext cx="78898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algn="just">
              <a:buFont typeface="Wingdings" pitchFamily="2" charset="2"/>
              <a:buNone/>
            </a:pPr>
            <a:r>
              <a:rPr lang="en-US" sz="2400"/>
              <a:t>Is the following statement true or false? For all real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/>
              <a:t>Numbers </a:t>
            </a:r>
            <a:r>
              <a:rPr lang="en-US" sz="2400" i="1"/>
              <a:t>x</a:t>
            </a:r>
            <a:r>
              <a:rPr lang="en-US" sz="2400"/>
              <a:t> and </a:t>
            </a:r>
            <a:r>
              <a:rPr lang="en-US" sz="2400" i="1"/>
              <a:t>y,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r>
              <a:rPr lang="en-US" sz="2400" i="1">
                <a:solidFill>
                  <a:srgbClr val="3333FF"/>
                </a:solidFill>
              </a:rPr>
              <a:t>Solution: The statement is false, take x = y = 1/2, then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endParaRPr lang="en-US" sz="2400" i="1"/>
          </a:p>
          <a:p>
            <a:pPr marL="609600" indent="-609600">
              <a:buFont typeface="Wingdings" pitchFamily="2" charset="2"/>
              <a:buNone/>
            </a:pPr>
            <a:r>
              <a:rPr lang="en-US" sz="2400" i="1">
                <a:solidFill>
                  <a:srgbClr val="3333FF"/>
                </a:solidFill>
              </a:rPr>
              <a:t>Hence</a:t>
            </a:r>
            <a:r>
              <a:rPr lang="en-US" sz="2400" i="1"/>
              <a:t> 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400" i="1"/>
              <a:t>  </a:t>
            </a:r>
            <a:endParaRPr lang="en-US" sz="2400"/>
          </a:p>
        </p:txBody>
      </p:sp>
      <p:sp>
        <p:nvSpPr>
          <p:cNvPr id="206853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6854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06855" name="Object 7"/>
          <p:cNvGraphicFramePr>
            <a:graphicFrameLocks noChangeAspect="1"/>
          </p:cNvGraphicFramePr>
          <p:nvPr/>
        </p:nvGraphicFramePr>
        <p:xfrm>
          <a:off x="3451225" y="1773238"/>
          <a:ext cx="2344738" cy="488950"/>
        </p:xfrm>
        <a:graphic>
          <a:graphicData uri="http://schemas.openxmlformats.org/presentationml/2006/ole">
            <p:oleObj spid="_x0000_s206855" name="Equation" r:id="rId3" imgW="1218960" imgH="253800" progId="">
              <p:embed/>
            </p:oleObj>
          </a:graphicData>
        </a:graphic>
      </p:graphicFrame>
      <p:graphicFrame>
        <p:nvGraphicFramePr>
          <p:cNvPr id="206856" name="Object 8"/>
          <p:cNvGraphicFramePr>
            <a:graphicFrameLocks noChangeAspect="1"/>
          </p:cNvGraphicFramePr>
          <p:nvPr/>
        </p:nvGraphicFramePr>
        <p:xfrm>
          <a:off x="2357438" y="2900363"/>
          <a:ext cx="4683125" cy="2560637"/>
        </p:xfrm>
        <a:graphic>
          <a:graphicData uri="http://schemas.openxmlformats.org/presentationml/2006/ole">
            <p:oleObj spid="_x0000_s206856" name="Equation" r:id="rId4" imgW="2044440" imgH="1117440" progId="">
              <p:embed/>
            </p:oleObj>
          </a:graphicData>
        </a:graphic>
      </p:graphicFrame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2514600" y="5738813"/>
          <a:ext cx="3425825" cy="714375"/>
        </p:xfrm>
        <a:graphic>
          <a:graphicData uri="http://schemas.openxmlformats.org/presentationml/2006/ole">
            <p:oleObj spid="_x0000_s206857" name="Equation" r:id="rId5" imgW="1218960" imgH="253800" progId="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827" name="Content Placeholder 2"/>
          <p:cNvSpPr txBox="1">
            <a:spLocks/>
          </p:cNvSpPr>
          <p:nvPr/>
        </p:nvSpPr>
        <p:spPr bwMode="auto">
          <a:xfrm>
            <a:off x="785813" y="1357313"/>
            <a:ext cx="7581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800"/>
          </a:p>
          <a:p>
            <a:pPr marL="342900" indent="-342900" eaLnBrk="0" hangingPunct="0">
              <a:spcBef>
                <a:spcPct val="20000"/>
              </a:spcBef>
            </a:pPr>
            <a:endParaRPr lang="en-US" sz="2800" i="1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5829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830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5831" name="Rectangle 12"/>
          <p:cNvSpPr>
            <a:spLocks noChangeArrowheads="1"/>
          </p:cNvSpPr>
          <p:nvPr/>
        </p:nvSpPr>
        <p:spPr bwMode="auto">
          <a:xfrm>
            <a:off x="785813" y="1357313"/>
            <a:ext cx="8034337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3333FF"/>
                </a:solidFill>
              </a:rPr>
              <a:t>Theorem: For all numbers x and all integers m,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sz="2400">
                <a:solidFill>
                  <a:srgbClr val="D60093"/>
                </a:solidFill>
              </a:rPr>
              <a:t>Proof:</a:t>
            </a:r>
            <a:r>
              <a:rPr lang="en-US" sz="2400"/>
              <a:t> Suppose a real number </a:t>
            </a:r>
            <a:r>
              <a:rPr lang="en-US" sz="2400">
                <a:solidFill>
                  <a:srgbClr val="3333FF"/>
                </a:solidFill>
              </a:rPr>
              <a:t>x</a:t>
            </a:r>
            <a:r>
              <a:rPr lang="en-US" sz="2400"/>
              <a:t> and an integer </a:t>
            </a:r>
            <a:r>
              <a:rPr lang="en-US" sz="2400">
                <a:solidFill>
                  <a:srgbClr val="3333FF"/>
                </a:solidFill>
              </a:rPr>
              <a:t>m</a:t>
            </a:r>
            <a:r>
              <a:rPr lang="en-US" sz="2400"/>
              <a:t> are given. Let    n =             that unique integer n such that,   </a:t>
            </a:r>
            <a:r>
              <a:rPr lang="en-US" sz="2400">
                <a:solidFill>
                  <a:srgbClr val="3333FF"/>
                </a:solidFill>
              </a:rPr>
              <a:t> n ≤ x &lt; n + 1</a:t>
            </a:r>
            <a:r>
              <a:rPr lang="en-US" sz="2400"/>
              <a:t>. Add </a:t>
            </a:r>
            <a:r>
              <a:rPr lang="en-US" sz="2400">
                <a:solidFill>
                  <a:srgbClr val="3333FF"/>
                </a:solidFill>
              </a:rPr>
              <a:t>m</a:t>
            </a:r>
            <a:r>
              <a:rPr lang="en-US" sz="2400"/>
              <a:t> to all sides to obtain </a:t>
            </a:r>
            <a:r>
              <a:rPr lang="pt-BR" sz="2400" i="1">
                <a:solidFill>
                  <a:srgbClr val="3333FF"/>
                </a:solidFill>
              </a:rPr>
              <a:t>n + m ≤ x + m &lt; n + m + 1</a:t>
            </a:r>
            <a:r>
              <a:rPr lang="en-US" sz="2400" i="1"/>
              <a:t>. Now </a:t>
            </a:r>
            <a:r>
              <a:rPr lang="en-US" sz="2400" i="1">
                <a:solidFill>
                  <a:srgbClr val="3333FF"/>
                </a:solidFill>
              </a:rPr>
              <a:t>n + m </a:t>
            </a:r>
            <a:r>
              <a:rPr lang="en-US" sz="2400" i="1"/>
              <a:t>is an integer and so, by definition of floor,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en-US" sz="2400" i="1"/>
              <a:t>But n =      . Hence by substitution</a:t>
            </a:r>
          </a:p>
          <a:p>
            <a:pPr algn="just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en-US" sz="2400" b="1" i="1"/>
          </a:p>
        </p:txBody>
      </p:sp>
      <p:sp>
        <p:nvSpPr>
          <p:cNvPr id="14" name="Rectangle 13"/>
          <p:cNvSpPr/>
          <p:nvPr/>
        </p:nvSpPr>
        <p:spPr>
          <a:xfrm>
            <a:off x="827088" y="684213"/>
            <a:ext cx="7500937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Properties of Floor </a:t>
            </a:r>
            <a:endParaRPr lang="en-CA" sz="320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5833" name="Object 9"/>
          <p:cNvGraphicFramePr>
            <a:graphicFrameLocks noChangeAspect="1"/>
          </p:cNvGraphicFramePr>
          <p:nvPr/>
        </p:nvGraphicFramePr>
        <p:xfrm>
          <a:off x="3059113" y="1916113"/>
          <a:ext cx="3095625" cy="695325"/>
        </p:xfrm>
        <a:graphic>
          <a:graphicData uri="http://schemas.openxmlformats.org/presentationml/2006/ole">
            <p:oleObj spid="_x0000_s205833" name="Equation" r:id="rId3" imgW="1130040" imgH="253800" progId="">
              <p:embed/>
            </p:oleObj>
          </a:graphicData>
        </a:graphic>
      </p:graphicFrame>
      <p:graphicFrame>
        <p:nvGraphicFramePr>
          <p:cNvPr id="205834" name="Object 10"/>
          <p:cNvGraphicFramePr>
            <a:graphicFrameLocks noChangeAspect="1"/>
          </p:cNvGraphicFramePr>
          <p:nvPr/>
        </p:nvGraphicFramePr>
        <p:xfrm>
          <a:off x="3298825" y="3186113"/>
          <a:ext cx="481013" cy="458787"/>
        </p:xfrm>
        <a:graphic>
          <a:graphicData uri="http://schemas.openxmlformats.org/presentationml/2006/ole">
            <p:oleObj spid="_x0000_s205834" name="Equation" r:id="rId4" imgW="266400" imgH="253800" progId="">
              <p:embed/>
            </p:oleObj>
          </a:graphicData>
        </a:graphic>
      </p:graphicFrame>
      <p:graphicFrame>
        <p:nvGraphicFramePr>
          <p:cNvPr id="205835" name="Object 11"/>
          <p:cNvGraphicFramePr>
            <a:graphicFrameLocks noChangeAspect="1"/>
          </p:cNvGraphicFramePr>
          <p:nvPr/>
        </p:nvGraphicFramePr>
        <p:xfrm>
          <a:off x="1763713" y="4724400"/>
          <a:ext cx="2305050" cy="590550"/>
        </p:xfrm>
        <a:graphic>
          <a:graphicData uri="http://schemas.openxmlformats.org/presentationml/2006/ole">
            <p:oleObj spid="_x0000_s205835" name="Equation" r:id="rId5" imgW="990360" imgH="253800" progId="">
              <p:embed/>
            </p:oleObj>
          </a:graphicData>
        </a:graphic>
      </p:graphicFrame>
      <p:graphicFrame>
        <p:nvGraphicFramePr>
          <p:cNvPr id="205836" name="Object 12"/>
          <p:cNvGraphicFramePr>
            <a:graphicFrameLocks noChangeAspect="1"/>
          </p:cNvGraphicFramePr>
          <p:nvPr/>
        </p:nvGraphicFramePr>
        <p:xfrm>
          <a:off x="1908175" y="5373688"/>
          <a:ext cx="481013" cy="458787"/>
        </p:xfrm>
        <a:graphic>
          <a:graphicData uri="http://schemas.openxmlformats.org/presentationml/2006/ole">
            <p:oleObj spid="_x0000_s205836" name="Equation" r:id="rId6" imgW="266400" imgH="253800" progId="">
              <p:embed/>
            </p:oleObj>
          </a:graphicData>
        </a:graphic>
      </p:graphicFrame>
      <p:graphicFrame>
        <p:nvGraphicFramePr>
          <p:cNvPr id="205837" name="Object 13"/>
          <p:cNvGraphicFramePr>
            <a:graphicFrameLocks noChangeAspect="1"/>
          </p:cNvGraphicFramePr>
          <p:nvPr/>
        </p:nvGraphicFramePr>
        <p:xfrm>
          <a:off x="3311525" y="5876925"/>
          <a:ext cx="2339975" cy="525463"/>
        </p:xfrm>
        <a:graphic>
          <a:graphicData uri="http://schemas.openxmlformats.org/presentationml/2006/ole">
            <p:oleObj spid="_x0000_s205837" name="Equation" r:id="rId7" imgW="1130040" imgH="253800" progId="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900113" y="620713"/>
            <a:ext cx="43926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03" name="Content Placeholder 2"/>
          <p:cNvSpPr txBox="1">
            <a:spLocks/>
          </p:cNvSpPr>
          <p:nvPr/>
        </p:nvSpPr>
        <p:spPr bwMode="auto">
          <a:xfrm>
            <a:off x="785813" y="1357313"/>
            <a:ext cx="75819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en-US" sz="2800"/>
          </a:p>
          <a:p>
            <a:pPr marL="342900" indent="-342900" eaLnBrk="0" hangingPunct="0">
              <a:spcBef>
                <a:spcPct val="20000"/>
              </a:spcBef>
            </a:pPr>
            <a:endParaRPr lang="en-US" sz="2800" i="1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4805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06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07" name="Rectangle 12"/>
          <p:cNvSpPr>
            <a:spLocks noChangeArrowheads="1"/>
          </p:cNvSpPr>
          <p:nvPr/>
        </p:nvSpPr>
        <p:spPr bwMode="auto">
          <a:xfrm>
            <a:off x="785813" y="1357313"/>
            <a:ext cx="82153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en-US" sz="2400">
                <a:solidFill>
                  <a:srgbClr val="3333FF"/>
                </a:solidFill>
              </a:rPr>
              <a:t>Theorem:</a:t>
            </a:r>
          </a:p>
          <a:p>
            <a:pPr marL="609600" indent="-609600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marL="609600" indent="-609600">
              <a:buFont typeface="Wingdings" pitchFamily="2" charset="2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marL="609600" indent="-609600"/>
            <a:r>
              <a:rPr lang="en-US" sz="2400">
                <a:solidFill>
                  <a:srgbClr val="3333FF"/>
                </a:solidFill>
              </a:rPr>
              <a:t>Proof: </a:t>
            </a:r>
            <a:r>
              <a:rPr lang="en-US" sz="2200"/>
              <a:t>Suppose </a:t>
            </a:r>
            <a:r>
              <a:rPr lang="en-US" sz="2200" i="1"/>
              <a:t>n is a integer. Then </a:t>
            </a:r>
            <a:r>
              <a:rPr lang="en-US" sz="2200"/>
              <a:t>either </a:t>
            </a:r>
            <a:r>
              <a:rPr lang="en-US" sz="2200" i="1"/>
              <a:t>n is odd or n is even.</a:t>
            </a:r>
          </a:p>
          <a:p>
            <a:pPr marL="609600" indent="-609600"/>
            <a:r>
              <a:rPr lang="en-US" sz="2400" i="1">
                <a:solidFill>
                  <a:srgbClr val="3333FF"/>
                </a:solidFill>
              </a:rPr>
              <a:t>Case 1: </a:t>
            </a:r>
            <a:r>
              <a:rPr lang="en-US" sz="2400" i="1"/>
              <a:t>in this case </a:t>
            </a:r>
            <a:r>
              <a:rPr lang="en-US" sz="2400" i="1">
                <a:solidFill>
                  <a:srgbClr val="3333FF"/>
                </a:solidFill>
              </a:rPr>
              <a:t>n = 2k+1 </a:t>
            </a:r>
            <a:r>
              <a:rPr lang="en-US" sz="2400" i="1"/>
              <a:t>for some integers k</a:t>
            </a:r>
            <a:r>
              <a:rPr lang="en-US" sz="2400" i="1">
                <a:solidFill>
                  <a:srgbClr val="3333FF"/>
                </a:solidFill>
              </a:rPr>
              <a:t>.</a:t>
            </a:r>
          </a:p>
          <a:p>
            <a:pPr marL="609600" indent="-609600"/>
            <a:endParaRPr lang="en-US" sz="2400" i="1">
              <a:solidFill>
                <a:srgbClr val="3333FF"/>
              </a:solidFill>
            </a:endParaRPr>
          </a:p>
          <a:p>
            <a:pPr marL="609600" indent="-609600"/>
            <a:r>
              <a:rPr lang="en-US" sz="2400" i="1">
                <a:solidFill>
                  <a:srgbClr val="3333FF"/>
                </a:solidFill>
              </a:rPr>
              <a:t> </a:t>
            </a:r>
            <a:r>
              <a:rPr lang="en-US" sz="2400">
                <a:solidFill>
                  <a:srgbClr val="3333FF"/>
                </a:solidFill>
              </a:rPr>
              <a:t> </a:t>
            </a:r>
            <a:endParaRPr lang="en-US" sz="2400"/>
          </a:p>
          <a:p>
            <a:pPr marL="609600" indent="-609600"/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857250" y="684213"/>
            <a:ext cx="7500938" cy="5794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Cont….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4809" name="Object 9"/>
          <p:cNvGraphicFramePr>
            <a:graphicFrameLocks noChangeAspect="1"/>
          </p:cNvGraphicFramePr>
          <p:nvPr/>
        </p:nvGraphicFramePr>
        <p:xfrm>
          <a:off x="2338388" y="1412875"/>
          <a:ext cx="4105275" cy="1658938"/>
        </p:xfrm>
        <a:graphic>
          <a:graphicData uri="http://schemas.openxmlformats.org/presentationml/2006/ole">
            <p:oleObj spid="_x0000_s204809" name="Equation" r:id="rId3" imgW="1536480" imgH="1041120" progId="">
              <p:embed/>
            </p:oleObj>
          </a:graphicData>
        </a:graphic>
      </p:graphicFrame>
      <p:graphicFrame>
        <p:nvGraphicFramePr>
          <p:cNvPr id="204810" name="Object 10"/>
          <p:cNvGraphicFramePr>
            <a:graphicFrameLocks noChangeAspect="1"/>
          </p:cNvGraphicFramePr>
          <p:nvPr/>
        </p:nvGraphicFramePr>
        <p:xfrm>
          <a:off x="2339975" y="4076700"/>
          <a:ext cx="5761038" cy="2320925"/>
        </p:xfrm>
        <a:graphic>
          <a:graphicData uri="http://schemas.openxmlformats.org/presentationml/2006/ole">
            <p:oleObj spid="_x0000_s204810" name="Equation" r:id="rId4" imgW="3466800" imgH="1523880" progId="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900113" y="620713"/>
            <a:ext cx="475138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857250" y="1295400"/>
            <a:ext cx="775335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207876" name="Text Box 7"/>
          <p:cNvSpPr txBox="1">
            <a:spLocks noChangeArrowheads="1"/>
          </p:cNvSpPr>
          <p:nvPr/>
        </p:nvSpPr>
        <p:spPr bwMode="auto">
          <a:xfrm>
            <a:off x="785813" y="1347788"/>
            <a:ext cx="8215312" cy="459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/>
              <a:t>also. Since both the left-hand and right-hand sides equal </a:t>
            </a:r>
            <a:r>
              <a:rPr lang="en-US" sz="2400" i="1"/>
              <a:t>k, they are equal to each </a:t>
            </a:r>
            <a:r>
              <a:rPr lang="en-US" sz="2400"/>
              <a:t>other. That is,</a:t>
            </a:r>
          </a:p>
          <a:p>
            <a:pPr>
              <a:lnSpc>
                <a:spcPct val="150000"/>
              </a:lnSpc>
            </a:pPr>
            <a:r>
              <a:rPr lang="en-US" sz="2400">
                <a:solidFill>
                  <a:srgbClr val="3333FF"/>
                </a:solidFill>
              </a:rPr>
              <a:t>Case 2: </a:t>
            </a:r>
            <a:r>
              <a:rPr lang="en-US" sz="2400"/>
              <a:t>In this case, </a:t>
            </a:r>
            <a:r>
              <a:rPr lang="en-US" sz="2400" i="1"/>
              <a:t>n = 2k for some integer k.</a:t>
            </a:r>
          </a:p>
          <a:p>
            <a:pPr>
              <a:lnSpc>
                <a:spcPct val="150000"/>
              </a:lnSpc>
            </a:pPr>
            <a:endParaRPr lang="en-US" sz="2400" i="1"/>
          </a:p>
          <a:p>
            <a:pPr>
              <a:lnSpc>
                <a:spcPct val="150000"/>
              </a:lnSpc>
            </a:pPr>
            <a:endParaRPr lang="en-US" sz="2400" i="1"/>
          </a:p>
          <a:p>
            <a:pPr>
              <a:lnSpc>
                <a:spcPct val="150000"/>
              </a:lnSpc>
            </a:pPr>
            <a:endParaRPr lang="en-US" sz="2400" i="1"/>
          </a:p>
          <a:p>
            <a:pPr>
              <a:lnSpc>
                <a:spcPct val="150000"/>
              </a:lnSpc>
            </a:pPr>
            <a:r>
              <a:rPr lang="en-US" sz="2400" i="1"/>
              <a:t>Since k=n/2 by the definition of even number. So </a:t>
            </a:r>
          </a:p>
          <a:p>
            <a:endParaRPr lang="en-US" sz="2400" i="1"/>
          </a:p>
          <a:p>
            <a:endParaRPr lang="en-US" sz="2000"/>
          </a:p>
        </p:txBody>
      </p:sp>
      <p:sp>
        <p:nvSpPr>
          <p:cNvPr id="207877" name="Line 11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7878" name="Line 1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857250" y="692150"/>
            <a:ext cx="7858125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Cont…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6011863" y="1916113"/>
          <a:ext cx="904875" cy="750887"/>
        </p:xfrm>
        <a:graphic>
          <a:graphicData uri="http://schemas.openxmlformats.org/presentationml/2006/ole">
            <p:oleObj spid="_x0000_s207880" name="Equation" r:id="rId3" imgW="520560" imgH="431640" progId="">
              <p:embed/>
            </p:oleObj>
          </a:graphicData>
        </a:graphic>
      </p:graphicFrame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2857500" y="3429000"/>
          <a:ext cx="2697163" cy="857250"/>
        </p:xfrm>
        <a:graphic>
          <a:graphicData uri="http://schemas.openxmlformats.org/presentationml/2006/ole">
            <p:oleObj spid="_x0000_s207881" name="Equation" r:id="rId4" imgW="1358640" imgH="431640" progId="">
              <p:embed/>
            </p:oleObj>
          </a:graphicData>
        </a:graphic>
      </p:graphicFrame>
      <p:graphicFrame>
        <p:nvGraphicFramePr>
          <p:cNvPr id="207882" name="Object 10"/>
          <p:cNvGraphicFramePr>
            <a:graphicFrameLocks noChangeAspect="1"/>
          </p:cNvGraphicFramePr>
          <p:nvPr/>
        </p:nvGraphicFramePr>
        <p:xfrm>
          <a:off x="3898900" y="5286375"/>
          <a:ext cx="1387475" cy="773113"/>
        </p:xfrm>
        <a:graphic>
          <a:graphicData uri="http://schemas.openxmlformats.org/presentationml/2006/ole">
            <p:oleObj spid="_x0000_s207882" name="Equation" r:id="rId5" imgW="774360" imgH="431640" progId="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7088" y="655638"/>
            <a:ext cx="61912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r>
              <a:rPr lang="en-CA" sz="3600">
                <a:effectLst>
                  <a:outerShdw blurRad="38100" dist="38100" dir="2700000" algn="tl">
                    <a:srgbClr val="C0C0C0"/>
                  </a:outerShdw>
                </a:effectLst>
              </a:rPr>
              <a:t>Lecture Summary</a:t>
            </a:r>
            <a:r>
              <a:rPr lang="en-CA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8900" name="Line 5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901" name="Line 6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902" name="Text Box 7"/>
          <p:cNvSpPr txBox="1">
            <a:spLocks noChangeArrowheads="1"/>
          </p:cNvSpPr>
          <p:nvPr/>
        </p:nvSpPr>
        <p:spPr bwMode="auto">
          <a:xfrm>
            <a:off x="684213" y="1412875"/>
            <a:ext cx="7704137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Rational Number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Properties of Rational Numbers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Irrational numbers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Absolute values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Triangular inequality 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Floor and Ceiling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Line 16"/>
          <p:cNvSpPr>
            <a:spLocks noChangeShapeType="1"/>
          </p:cNvSpPr>
          <p:nvPr/>
        </p:nvSpPr>
        <p:spPr bwMode="auto">
          <a:xfrm>
            <a:off x="433388" y="3506788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86" name="Line 17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87" name="Text Box 18"/>
          <p:cNvSpPr txBox="1">
            <a:spLocks noChangeArrowheads="1"/>
          </p:cNvSpPr>
          <p:nvPr/>
        </p:nvSpPr>
        <p:spPr bwMode="auto">
          <a:xfrm>
            <a:off x="971550" y="2852738"/>
            <a:ext cx="7743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3333FF"/>
                </a:solidFill>
              </a:rPr>
              <a:t>Elementary Number Theory II</a:t>
            </a:r>
          </a:p>
        </p:txBody>
      </p:sp>
      <p:sp>
        <p:nvSpPr>
          <p:cNvPr id="16388" name="Line 19"/>
          <p:cNvSpPr>
            <a:spLocks noChangeShapeType="1"/>
          </p:cNvSpPr>
          <p:nvPr/>
        </p:nvSpPr>
        <p:spPr bwMode="auto">
          <a:xfrm>
            <a:off x="433388" y="3506788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89" name="Line 20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0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1" name="Line 23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2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3" name="Line 23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4" name="Line 22"/>
          <p:cNvSpPr>
            <a:spLocks noChangeShapeType="1"/>
          </p:cNvSpPr>
          <p:nvPr/>
        </p:nvSpPr>
        <p:spPr bwMode="auto">
          <a:xfrm flipV="1">
            <a:off x="506413" y="3578225"/>
            <a:ext cx="8280400" cy="15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5" name="Line 23"/>
          <p:cNvSpPr>
            <a:spLocks noChangeShapeType="1"/>
          </p:cNvSpPr>
          <p:nvPr/>
        </p:nvSpPr>
        <p:spPr bwMode="auto">
          <a:xfrm>
            <a:off x="866775" y="2859088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6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7" name="Line 22"/>
          <p:cNvSpPr>
            <a:spLocks noChangeShapeType="1"/>
          </p:cNvSpPr>
          <p:nvPr/>
        </p:nvSpPr>
        <p:spPr bwMode="auto">
          <a:xfrm flipV="1">
            <a:off x="506413" y="3578225"/>
            <a:ext cx="8280400" cy="15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8" name="Line 23"/>
          <p:cNvSpPr>
            <a:spLocks noChangeShapeType="1"/>
          </p:cNvSpPr>
          <p:nvPr/>
        </p:nvSpPr>
        <p:spPr bwMode="auto">
          <a:xfrm>
            <a:off x="865188" y="2859088"/>
            <a:ext cx="0" cy="1008062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399" name="Line 22"/>
          <p:cNvSpPr>
            <a:spLocks noChangeShapeType="1"/>
          </p:cNvSpPr>
          <p:nvPr/>
        </p:nvSpPr>
        <p:spPr bwMode="auto">
          <a:xfrm>
            <a:off x="431800" y="3506788"/>
            <a:ext cx="8137525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0" name="Line 22"/>
          <p:cNvSpPr>
            <a:spLocks noChangeShapeType="1"/>
          </p:cNvSpPr>
          <p:nvPr/>
        </p:nvSpPr>
        <p:spPr bwMode="auto">
          <a:xfrm flipV="1">
            <a:off x="504825" y="3578225"/>
            <a:ext cx="8280400" cy="1588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1" name="Line 23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2" name="Line 23"/>
          <p:cNvSpPr>
            <a:spLocks noChangeShapeType="1"/>
          </p:cNvSpPr>
          <p:nvPr/>
        </p:nvSpPr>
        <p:spPr bwMode="auto">
          <a:xfrm>
            <a:off x="865188" y="2859088"/>
            <a:ext cx="0" cy="1008062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3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4" name="Line 22"/>
          <p:cNvSpPr>
            <a:spLocks noChangeShapeType="1"/>
          </p:cNvSpPr>
          <p:nvPr/>
        </p:nvSpPr>
        <p:spPr bwMode="auto">
          <a:xfrm flipV="1">
            <a:off x="504825" y="3578225"/>
            <a:ext cx="8280400" cy="1588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5" name="Line 23"/>
          <p:cNvSpPr>
            <a:spLocks noChangeShapeType="1"/>
          </p:cNvSpPr>
          <p:nvPr/>
        </p:nvSpPr>
        <p:spPr bwMode="auto">
          <a:xfrm>
            <a:off x="793750" y="2786063"/>
            <a:ext cx="0" cy="1008062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433388" y="3506788"/>
            <a:ext cx="8137525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828675" y="620713"/>
            <a:ext cx="61912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3600"/>
              <a:t>Today's Lecture</a:t>
            </a:r>
            <a:endParaRPr lang="en-CA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971550" y="1412875"/>
            <a:ext cx="746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defRPr/>
            </a:pPr>
            <a:endParaRPr lang="fr-FR" sz="2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611188" y="1341438"/>
            <a:ext cx="68580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Rational Number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Properties of Rational Numbers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Irrational numbers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Absolute values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Triangular inequality </a:t>
            </a:r>
          </a:p>
          <a:p>
            <a:pPr marL="723900" lvl="2" indent="-365125">
              <a:lnSpc>
                <a:spcPct val="150000"/>
              </a:lnSpc>
              <a:buFont typeface="Arial" charset="0"/>
              <a:buChar char="•"/>
            </a:pPr>
            <a:r>
              <a:rPr lang="en-US" sz="3200">
                <a:solidFill>
                  <a:srgbClr val="3333FF"/>
                </a:solidFill>
                <a:sym typeface="Symbol" pitchFamily="18" charset="2"/>
              </a:rPr>
              <a:t>Floor and Ceiling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827088" y="655638"/>
            <a:ext cx="67437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Rational Numbers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68313" y="1268413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>
              <a:effectLst>
                <a:outerShdw blurRad="38100" dist="38100" dir="2700000" algn="tl">
                  <a:srgbClr val="C0C0C0"/>
                </a:outerShdw>
              </a:effectLst>
              <a:sym typeface="Symbol" pitchFamily="18" charset="2"/>
            </a:endParaRPr>
          </a:p>
        </p:txBody>
      </p:sp>
      <p:sp>
        <p:nvSpPr>
          <p:cNvPr id="18435" name="Line 8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436" name="Line 9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437" name="Rectangle 9"/>
          <p:cNvSpPr>
            <a:spLocks noChangeArrowheads="1"/>
          </p:cNvSpPr>
          <p:nvPr/>
        </p:nvSpPr>
        <p:spPr bwMode="auto">
          <a:xfrm>
            <a:off x="900113" y="1268413"/>
            <a:ext cx="7848600" cy="502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/>
              <a:t>A real number </a:t>
            </a:r>
            <a:r>
              <a:rPr lang="en-US" sz="2400">
                <a:solidFill>
                  <a:srgbClr val="3333FF"/>
                </a:solidFill>
              </a:rPr>
              <a:t>r</a:t>
            </a:r>
            <a:r>
              <a:rPr lang="en-US" sz="2400"/>
              <a:t> is rational if, and only if, </a:t>
            </a:r>
            <a:r>
              <a:rPr lang="en-US" sz="2400">
                <a:solidFill>
                  <a:srgbClr val="3333FF"/>
                </a:solidFill>
              </a:rPr>
              <a:t>r = a/b</a:t>
            </a:r>
            <a:r>
              <a:rPr lang="en-US" sz="2400"/>
              <a:t> for some integers a and b with b ≠ 0. A real number that is not rational is irrational.</a:t>
            </a:r>
          </a:p>
          <a:p>
            <a:pPr algn="just">
              <a:lnSpc>
                <a:spcPct val="150000"/>
              </a:lnSpc>
            </a:pPr>
            <a:r>
              <a:rPr lang="en-US" sz="2400"/>
              <a:t>More formally, </a:t>
            </a:r>
            <a:r>
              <a:rPr lang="en-US" sz="2400">
                <a:solidFill>
                  <a:srgbClr val="3333FF"/>
                </a:solidFill>
              </a:rPr>
              <a:t>r is a rational number</a:t>
            </a:r>
            <a:r>
              <a:rPr lang="en-US" sz="2400"/>
              <a:t> ↔ </a:t>
            </a:r>
            <a:r>
              <a:rPr lang="en-US" sz="2400" i="1">
                <a:solidFill>
                  <a:srgbClr val="3333FF"/>
                </a:solidFill>
              </a:rPr>
              <a:t>∃ integers a and b such that r = a/b, </a:t>
            </a:r>
            <a:r>
              <a:rPr lang="en-US" sz="2400">
                <a:solidFill>
                  <a:srgbClr val="3333FF"/>
                </a:solidFill>
              </a:rPr>
              <a:t>b ≠ 0.</a:t>
            </a:r>
          </a:p>
          <a:p>
            <a:pPr algn="just"/>
            <a:endParaRPr lang="en-US" sz="1200">
              <a:solidFill>
                <a:srgbClr val="3333FF"/>
              </a:solidFill>
            </a:endParaRPr>
          </a:p>
          <a:p>
            <a:pPr algn="just">
              <a:lnSpc>
                <a:spcPct val="110000"/>
              </a:lnSpc>
            </a:pPr>
            <a:r>
              <a:rPr lang="en-US" sz="2400">
                <a:solidFill>
                  <a:srgbClr val="D60093"/>
                </a:solidFill>
              </a:rPr>
              <a:t>Determine whether following numbers are rational?</a:t>
            </a:r>
          </a:p>
          <a:p>
            <a:pPr algn="just">
              <a:lnSpc>
                <a:spcPct val="11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  10/3</a:t>
            </a:r>
          </a:p>
          <a:p>
            <a:pPr algn="just">
              <a:lnSpc>
                <a:spcPct val="11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  -(5/39)</a:t>
            </a:r>
          </a:p>
          <a:p>
            <a:pPr algn="just">
              <a:lnSpc>
                <a:spcPct val="11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  2/0</a:t>
            </a:r>
          </a:p>
          <a:p>
            <a:pPr algn="just">
              <a:lnSpc>
                <a:spcPct val="11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  0.121212121212………</a:t>
            </a:r>
            <a:endParaRPr lang="en-US" sz="280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901700" y="655638"/>
            <a:ext cx="72421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rgbClr val="3333FF"/>
                </a:solidFill>
              </a:rPr>
              <a:t>Cont….</a:t>
            </a:r>
            <a:endParaRPr lang="en-CA" sz="3200" b="1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6370" name="Rectangle 3"/>
          <p:cNvSpPr>
            <a:spLocks noChangeArrowheads="1"/>
          </p:cNvSpPr>
          <p:nvPr/>
        </p:nvSpPr>
        <p:spPr bwMode="auto">
          <a:xfrm>
            <a:off x="900113" y="1339850"/>
            <a:ext cx="7704137" cy="523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0" indent="-444500"/>
            <a:endParaRPr lang="en-US" sz="800">
              <a:solidFill>
                <a:srgbClr val="3333FF"/>
              </a:solidFill>
            </a:endParaRPr>
          </a:p>
          <a:p>
            <a:pPr marL="444500" indent="-444500" algn="just">
              <a:lnSpc>
                <a:spcPct val="12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</a:rPr>
              <a:t>Yes, 10/3</a:t>
            </a:r>
            <a:r>
              <a:rPr lang="en-US" sz="2400"/>
              <a:t> is quotient of the integers 10 and 3. </a:t>
            </a:r>
          </a:p>
          <a:p>
            <a:pPr marL="444500" indent="-444500" algn="just">
              <a:lnSpc>
                <a:spcPct val="12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Yes</a:t>
            </a:r>
            <a:r>
              <a:rPr lang="en-US" sz="2400">
                <a:sym typeface="Symbol" pitchFamily="18" charset="2"/>
              </a:rPr>
              <a:t>, -5/39, which is a quotient of the integers.</a:t>
            </a:r>
          </a:p>
          <a:p>
            <a:pPr marL="444500" indent="-444500" algn="just">
              <a:lnSpc>
                <a:spcPct val="12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No</a:t>
            </a:r>
            <a:r>
              <a:rPr lang="en-US" sz="2400">
                <a:sym typeface="Symbol" pitchFamily="18" charset="2"/>
              </a:rPr>
              <a:t>, 2/0 is not  a number (division by 0 is not allowed)</a:t>
            </a:r>
          </a:p>
          <a:p>
            <a:pPr marL="444500" indent="-444500">
              <a:lnSpc>
                <a:spcPct val="120000"/>
              </a:lnSpc>
              <a:buFont typeface="Arial" charset="0"/>
              <a:buAutoNum type="alphaLcParenR"/>
            </a:pPr>
            <a:r>
              <a:rPr lang="en-US" sz="2400">
                <a:solidFill>
                  <a:srgbClr val="3333FF"/>
                </a:solidFill>
                <a:sym typeface="Symbol" pitchFamily="18" charset="2"/>
              </a:rPr>
              <a:t>Yes, </a:t>
            </a:r>
          </a:p>
          <a:p>
            <a:pPr marL="444500" indent="-444500">
              <a:buFont typeface="Arial" charset="0"/>
              <a:buNone/>
            </a:pPr>
            <a:endParaRPr lang="en-US">
              <a:solidFill>
                <a:srgbClr val="3333FF"/>
              </a:solidFill>
              <a:sym typeface="Symbol" pitchFamily="18" charset="2"/>
            </a:endParaRPr>
          </a:p>
          <a:p>
            <a:pPr marL="444500" indent="-444500">
              <a:buFont typeface="Arial" charset="0"/>
              <a:buNone/>
            </a:pPr>
            <a:r>
              <a:rPr lang="en-US">
                <a:solidFill>
                  <a:srgbClr val="3333FF"/>
                </a:solidFill>
                <a:sym typeface="Symbol" pitchFamily="18" charset="2"/>
              </a:rPr>
              <a:t>       Let   x=0.1212121212121,    then 100x=12.12121212….</a:t>
            </a:r>
            <a:endParaRPr lang="en-US">
              <a:sym typeface="Symbol" pitchFamily="18" charset="2"/>
            </a:endParaRPr>
          </a:p>
          <a:p>
            <a:pPr marL="444500" indent="-444500">
              <a:buFont typeface="Wingdings" pitchFamily="2" charset="2"/>
              <a:buNone/>
            </a:pPr>
            <a:r>
              <a:rPr lang="en-US">
                <a:solidFill>
                  <a:srgbClr val="3333FF"/>
                </a:solidFill>
                <a:sym typeface="Symbol" pitchFamily="18" charset="2"/>
              </a:rPr>
              <a:t>      100x – x = 12.12121212….. - 0.1212121212…… = 12.</a:t>
            </a:r>
          </a:p>
          <a:p>
            <a:pPr marL="444500" indent="-444500">
              <a:buFont typeface="Wingdings" pitchFamily="2" charset="2"/>
              <a:buNone/>
            </a:pPr>
            <a:r>
              <a:rPr lang="en-US">
                <a:solidFill>
                  <a:srgbClr val="3333FF"/>
                </a:solidFill>
                <a:sym typeface="Symbol" pitchFamily="18" charset="2"/>
              </a:rPr>
              <a:t>       99∙x = 12</a:t>
            </a:r>
            <a:r>
              <a:rPr lang="en-US">
                <a:sym typeface="Symbol" pitchFamily="18" charset="2"/>
              </a:rPr>
              <a:t> and so </a:t>
            </a:r>
            <a:r>
              <a:rPr lang="en-US">
                <a:solidFill>
                  <a:srgbClr val="3333FF"/>
                </a:solidFill>
                <a:sym typeface="Symbol" pitchFamily="18" charset="2"/>
              </a:rPr>
              <a:t>x=12/99</a:t>
            </a:r>
            <a:r>
              <a:rPr lang="en-US">
                <a:sym typeface="Symbol" pitchFamily="18" charset="2"/>
              </a:rPr>
              <a:t>.</a:t>
            </a:r>
          </a:p>
          <a:p>
            <a:pPr marL="444500" indent="-444500"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      </a:t>
            </a:r>
          </a:p>
          <a:p>
            <a:pPr marL="444500" indent="-444500">
              <a:buFont typeface="Wingdings" pitchFamily="2" charset="2"/>
              <a:buNone/>
            </a:pPr>
            <a:r>
              <a:rPr lang="en-US">
                <a:sym typeface="Symbol" pitchFamily="18" charset="2"/>
              </a:rPr>
              <a:t>       Therefore </a:t>
            </a:r>
            <a:r>
              <a:rPr lang="en-US">
                <a:solidFill>
                  <a:srgbClr val="3333FF"/>
                </a:solidFill>
                <a:sym typeface="Symbol" pitchFamily="18" charset="2"/>
              </a:rPr>
              <a:t>0.12121212….. = 12/99</a:t>
            </a:r>
            <a:r>
              <a:rPr lang="en-US">
                <a:sym typeface="Symbol" pitchFamily="18" charset="2"/>
              </a:rPr>
              <a:t>, which is a ratio of two non zero integers and thus is a rational number</a:t>
            </a:r>
            <a:r>
              <a:rPr lang="en-US">
                <a:solidFill>
                  <a:srgbClr val="3333FF"/>
                </a:solidFill>
                <a:sym typeface="Symbol" pitchFamily="18" charset="2"/>
              </a:rPr>
              <a:t>.</a:t>
            </a:r>
          </a:p>
          <a:p>
            <a:pPr marL="444500" indent="-444500" algn="ctr">
              <a:buFont typeface="Wingdings" pitchFamily="2" charset="2"/>
              <a:buNone/>
            </a:pPr>
            <a:endParaRPr lang="en-US">
              <a:sym typeface="Symbol" pitchFamily="18" charset="2"/>
            </a:endParaRPr>
          </a:p>
        </p:txBody>
      </p:sp>
      <p:sp>
        <p:nvSpPr>
          <p:cNvPr id="186371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6372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6373" name="Line 21"/>
          <p:cNvSpPr>
            <a:spLocks noChangeShapeType="1"/>
          </p:cNvSpPr>
          <p:nvPr/>
        </p:nvSpPr>
        <p:spPr bwMode="auto">
          <a:xfrm>
            <a:off x="395288" y="1268413"/>
            <a:ext cx="8208962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86374" name="Line 22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13" y="655638"/>
            <a:ext cx="75263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Properties Of Rational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4" name="Rectangle 9"/>
          <p:cNvSpPr>
            <a:spLocks noChangeArrowheads="1"/>
          </p:cNvSpPr>
          <p:nvPr/>
        </p:nvSpPr>
        <p:spPr bwMode="auto">
          <a:xfrm>
            <a:off x="828675" y="1412875"/>
            <a:ext cx="7920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</a:pPr>
            <a:r>
              <a:rPr lang="en-US" sz="2400">
                <a:solidFill>
                  <a:srgbClr val="D60093"/>
                </a:solidFill>
              </a:rPr>
              <a:t>Theorem:</a:t>
            </a:r>
            <a:r>
              <a:rPr lang="en-US" sz="2400"/>
              <a:t> </a:t>
            </a:r>
            <a:r>
              <a:rPr lang="en-US" sz="2400">
                <a:solidFill>
                  <a:srgbClr val="3333FF"/>
                </a:solidFill>
              </a:rPr>
              <a:t>Every Integer is a rational Number</a:t>
            </a:r>
          </a:p>
          <a:p>
            <a:pPr algn="just">
              <a:buFont typeface="Arial" charset="0"/>
              <a:buNone/>
            </a:pPr>
            <a:r>
              <a:rPr lang="en-US" sz="2400">
                <a:solidFill>
                  <a:srgbClr val="D60093"/>
                </a:solidFill>
              </a:rPr>
              <a:t>Proof:</a:t>
            </a:r>
            <a:r>
              <a:rPr lang="en-US" sz="2400">
                <a:solidFill>
                  <a:srgbClr val="3333FF"/>
                </a:solidFill>
              </a:rPr>
              <a:t> </a:t>
            </a:r>
            <a:r>
              <a:rPr lang="en-US" sz="2400"/>
              <a:t>Its obvious by the definition of rational Number.</a:t>
            </a:r>
          </a:p>
        </p:txBody>
      </p:sp>
      <p:sp>
        <p:nvSpPr>
          <p:cNvPr id="20485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6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13" y="655638"/>
            <a:ext cx="75263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Properties Of Rational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6612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6613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6614" name="Rectangle 9"/>
          <p:cNvSpPr>
            <a:spLocks noChangeArrowheads="1"/>
          </p:cNvSpPr>
          <p:nvPr/>
        </p:nvSpPr>
        <p:spPr bwMode="auto">
          <a:xfrm>
            <a:off x="828675" y="1412875"/>
            <a:ext cx="7920038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</a:pPr>
            <a:r>
              <a:rPr lang="en-US" sz="2400">
                <a:solidFill>
                  <a:srgbClr val="D60093"/>
                </a:solidFill>
              </a:rPr>
              <a:t>Theorem:</a:t>
            </a:r>
            <a:r>
              <a:rPr lang="en-US" sz="2400"/>
              <a:t> </a:t>
            </a:r>
            <a:r>
              <a:rPr lang="en-US" sz="2400">
                <a:solidFill>
                  <a:srgbClr val="3333FF"/>
                </a:solidFill>
              </a:rPr>
              <a:t>The sum of any two rational Numbers is rational. </a:t>
            </a:r>
          </a:p>
          <a:p>
            <a:pPr algn="just">
              <a:buFont typeface="Wingdings" pitchFamily="2" charset="2"/>
              <a:buNone/>
            </a:pPr>
            <a:r>
              <a:rPr lang="en-US" sz="2400">
                <a:solidFill>
                  <a:srgbClr val="D60093"/>
                </a:solidFill>
              </a:rPr>
              <a:t>Proof:</a:t>
            </a:r>
            <a:r>
              <a:rPr lang="en-US" sz="2400">
                <a:solidFill>
                  <a:srgbClr val="3333FF"/>
                </a:solidFill>
              </a:rPr>
              <a:t> </a:t>
            </a:r>
            <a:r>
              <a:rPr lang="en-US" sz="2400"/>
              <a:t>Suppose r and s are rational numbers. Then by  definition of rational,</a:t>
            </a:r>
          </a:p>
          <a:p>
            <a:pPr algn="ctr">
              <a:buFont typeface="Wingdings" pitchFamily="2" charset="2"/>
              <a:buNone/>
            </a:pPr>
            <a:r>
              <a:rPr lang="en-US" sz="3200">
                <a:solidFill>
                  <a:srgbClr val="3333FF"/>
                </a:solidFill>
              </a:rPr>
              <a:t>r = a/b </a:t>
            </a:r>
            <a:r>
              <a:rPr lang="en-US" sz="3200"/>
              <a:t>and </a:t>
            </a:r>
            <a:r>
              <a:rPr lang="en-US" sz="3200">
                <a:solidFill>
                  <a:srgbClr val="3333FF"/>
                </a:solidFill>
              </a:rPr>
              <a:t>s = c/d</a:t>
            </a:r>
          </a:p>
          <a:p>
            <a:pPr algn="ctr">
              <a:buFont typeface="Wingdings" pitchFamily="2" charset="2"/>
              <a:buNone/>
            </a:pPr>
            <a:r>
              <a:rPr lang="en-US" sz="2400"/>
              <a:t>for some integers a, b, c, and d with b ≠ 0 and d ≠ 0. So  </a:t>
            </a:r>
            <a:r>
              <a:rPr lang="en-US" sz="3200">
                <a:solidFill>
                  <a:srgbClr val="3333FF"/>
                </a:solidFill>
              </a:rPr>
              <a:t>r + s = a/b + c/d</a:t>
            </a:r>
          </a:p>
          <a:p>
            <a:pPr algn="just">
              <a:buFont typeface="Wingdings" pitchFamily="2" charset="2"/>
              <a:buNone/>
            </a:pPr>
            <a:r>
              <a:rPr lang="en-US" sz="2400">
                <a:solidFill>
                  <a:srgbClr val="3333FF"/>
                </a:solidFill>
              </a:rPr>
              <a:t>                                        </a:t>
            </a:r>
            <a:r>
              <a:rPr lang="en-US" sz="2800">
                <a:solidFill>
                  <a:srgbClr val="3333FF"/>
                </a:solidFill>
              </a:rPr>
              <a:t>= (ad + bc)/b∙d.</a:t>
            </a:r>
            <a:r>
              <a:rPr lang="en-US" sz="2400"/>
              <a:t>  </a:t>
            </a:r>
          </a:p>
          <a:p>
            <a:pPr algn="just">
              <a:buFont typeface="Wingdings" pitchFamily="2" charset="2"/>
              <a:buNone/>
            </a:pPr>
            <a:r>
              <a:rPr lang="en-US" sz="2400"/>
              <a:t>Let </a:t>
            </a:r>
            <a:r>
              <a:rPr lang="en-US" sz="2400">
                <a:solidFill>
                  <a:srgbClr val="3333FF"/>
                </a:solidFill>
              </a:rPr>
              <a:t>p = ad + bc </a:t>
            </a:r>
            <a:r>
              <a:rPr lang="en-US" sz="2400"/>
              <a:t>and </a:t>
            </a:r>
            <a:r>
              <a:rPr lang="en-US" sz="2400">
                <a:solidFill>
                  <a:srgbClr val="3333FF"/>
                </a:solidFill>
              </a:rPr>
              <a:t>q = bd.</a:t>
            </a:r>
            <a:r>
              <a:rPr lang="en-US" sz="2400"/>
              <a:t> Then p and q are integers because product and sum of integers are integers. Also q ≠ 0. </a:t>
            </a:r>
          </a:p>
          <a:p>
            <a:pPr algn="just">
              <a:buFont typeface="Wingdings" pitchFamily="2" charset="2"/>
              <a:buNone/>
            </a:pPr>
            <a:r>
              <a:rPr lang="en-US" sz="2400"/>
              <a:t>Thus </a:t>
            </a:r>
            <a:r>
              <a:rPr lang="en-US" sz="2400">
                <a:solidFill>
                  <a:srgbClr val="3333FF"/>
                </a:solidFill>
              </a:rPr>
              <a:t>r+s = p/q</a:t>
            </a:r>
            <a:r>
              <a:rPr lang="en-US" sz="2400"/>
              <a:t>. so </a:t>
            </a:r>
            <a:r>
              <a:rPr lang="en-US" sz="2400">
                <a:solidFill>
                  <a:srgbClr val="3333FF"/>
                </a:solidFill>
              </a:rPr>
              <a:t>r+s</a:t>
            </a:r>
            <a:r>
              <a:rPr lang="en-US" sz="2400"/>
              <a:t> is a rational number.</a:t>
            </a:r>
          </a:p>
        </p:txBody>
      </p:sp>
      <p:sp>
        <p:nvSpPr>
          <p:cNvPr id="196615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6616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862013" y="655638"/>
            <a:ext cx="752633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US" sz="3200" dirty="0">
                <a:solidFill>
                  <a:srgbClr val="3333FF"/>
                </a:solidFill>
              </a:rPr>
              <a:t>Properties Of Rational Number</a:t>
            </a:r>
            <a:endParaRPr lang="en-CA" sz="3200" dirty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7635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7636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7637" name="Rectangle 9"/>
          <p:cNvSpPr>
            <a:spLocks noChangeArrowheads="1"/>
          </p:cNvSpPr>
          <p:nvPr/>
        </p:nvSpPr>
        <p:spPr bwMode="auto">
          <a:xfrm>
            <a:off x="828675" y="1412875"/>
            <a:ext cx="79200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None/>
            </a:pPr>
            <a:r>
              <a:rPr lang="en-US" sz="2400">
                <a:solidFill>
                  <a:srgbClr val="D60093"/>
                </a:solidFill>
              </a:rPr>
              <a:t>Theorem</a:t>
            </a:r>
            <a:r>
              <a:rPr lang="en-US" sz="2400">
                <a:solidFill>
                  <a:srgbClr val="3333FF"/>
                </a:solidFill>
              </a:rPr>
              <a:t>:  The double of a rational number is rational.</a:t>
            </a:r>
          </a:p>
          <a:p>
            <a:pPr algn="just">
              <a:buFont typeface="Arial" charset="0"/>
              <a:buNone/>
            </a:pPr>
            <a:endParaRPr lang="en-US" sz="2400">
              <a:solidFill>
                <a:srgbClr val="3333FF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en-US" sz="2400">
                <a:solidFill>
                  <a:srgbClr val="D60093"/>
                </a:solidFill>
              </a:rPr>
              <a:t>Proof:</a:t>
            </a:r>
            <a:r>
              <a:rPr lang="en-US" sz="2400">
                <a:solidFill>
                  <a:srgbClr val="3333FF"/>
                </a:solidFill>
              </a:rPr>
              <a:t> </a:t>
            </a:r>
            <a:r>
              <a:rPr lang="en-US" sz="2400"/>
              <a:t>Suppose </a:t>
            </a:r>
            <a:r>
              <a:rPr lang="en-US" sz="2400">
                <a:solidFill>
                  <a:srgbClr val="D60093"/>
                </a:solidFill>
              </a:rPr>
              <a:t>r</a:t>
            </a:r>
            <a:r>
              <a:rPr lang="en-US" sz="2400"/>
              <a:t> is rational number. Then </a:t>
            </a:r>
            <a:r>
              <a:rPr lang="en-US" sz="2400">
                <a:solidFill>
                  <a:srgbClr val="3333FF"/>
                </a:solidFill>
              </a:rPr>
              <a:t>2r = r + r </a:t>
            </a:r>
            <a:r>
              <a:rPr lang="en-US" sz="2400"/>
              <a:t>is a sum of two rational number and is a rational number.</a:t>
            </a:r>
            <a:endParaRPr lang="en-US" sz="3200"/>
          </a:p>
        </p:txBody>
      </p:sp>
      <p:sp>
        <p:nvSpPr>
          <p:cNvPr id="197638" name="Line 12"/>
          <p:cNvSpPr>
            <a:spLocks noChangeShapeType="1"/>
          </p:cNvSpPr>
          <p:nvPr/>
        </p:nvSpPr>
        <p:spPr bwMode="auto">
          <a:xfrm>
            <a:off x="395288" y="1268413"/>
            <a:ext cx="8280400" cy="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7639" name="Line 13"/>
          <p:cNvSpPr>
            <a:spLocks noChangeShapeType="1"/>
          </p:cNvSpPr>
          <p:nvPr/>
        </p:nvSpPr>
        <p:spPr bwMode="auto">
          <a:xfrm>
            <a:off x="755650" y="692150"/>
            <a:ext cx="0" cy="863600"/>
          </a:xfrm>
          <a:prstGeom prst="line">
            <a:avLst/>
          </a:prstGeom>
          <a:noFill/>
          <a:ln w="38100">
            <a:solidFill>
              <a:srgbClr val="D60093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5733</TotalTime>
  <Words>1378</Words>
  <Application>Microsoft Office PowerPoint</Application>
  <PresentationFormat>On-screen Show (4:3)</PresentationFormat>
  <Paragraphs>189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Default Design</vt:lpstr>
      <vt:lpstr>Equation</vt:lpstr>
      <vt:lpstr>(CSC 102)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INSA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Structures CSC 102</dc:title>
  <dc:creator>Rasheed</dc:creator>
  <cp:lastModifiedBy>NTS</cp:lastModifiedBy>
  <cp:revision>935</cp:revision>
  <dcterms:created xsi:type="dcterms:W3CDTF">2012-03-24T09:18:04Z</dcterms:created>
  <dcterms:modified xsi:type="dcterms:W3CDTF">2012-05-08T10:44:31Z</dcterms:modified>
</cp:coreProperties>
</file>